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EB Garamond"/>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BGaramond-bold.fntdata"/><Relationship Id="rId23" Type="http://schemas.openxmlformats.org/officeDocument/2006/relationships/font" Target="fonts/EBGaramon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boldItalic.fntdata"/><Relationship Id="rId25" Type="http://schemas.openxmlformats.org/officeDocument/2006/relationships/font" Target="fonts/EBGaramon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7504930ac_2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e7504930ac_2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Intro: Geetha Shanthibushan</a:t>
            </a:r>
            <a:endParaRPr/>
          </a:p>
          <a:p>
            <a:pPr indent="0" lvl="0" marL="0" rtl="0" algn="l">
              <a:lnSpc>
                <a:spcPct val="100000"/>
              </a:lnSpc>
              <a:spcBef>
                <a:spcPts val="0"/>
              </a:spcBef>
              <a:spcAft>
                <a:spcPts val="0"/>
              </a:spcAft>
              <a:buSzPts val="1100"/>
              <a:buNone/>
            </a:pPr>
            <a:r>
              <a:rPr lang="en-CA"/>
              <a:t>Welcome to Group 6 Final Project Pres</a:t>
            </a:r>
            <a:r>
              <a:rPr lang="en-CA"/>
              <a:t>entation.</a:t>
            </a:r>
            <a:endParaRPr/>
          </a:p>
          <a:p>
            <a:pPr indent="0" lvl="0" marL="0" rtl="0" algn="l">
              <a:lnSpc>
                <a:spcPct val="100000"/>
              </a:lnSpc>
              <a:spcBef>
                <a:spcPts val="0"/>
              </a:spcBef>
              <a:spcAft>
                <a:spcPts val="0"/>
              </a:spcAft>
              <a:buSzPts val="1100"/>
              <a:buNone/>
            </a:pPr>
            <a:r>
              <a:rPr lang="en-CA"/>
              <a:t>Our project is on Airbnb Price Prediction for City of Boston.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7504930ac_2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e7504930ac_2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CA" sz="1500">
                <a:solidFill>
                  <a:srgbClr val="595959"/>
                </a:solidFill>
                <a:latin typeface="EB Garamond"/>
                <a:ea typeface="EB Garamond"/>
                <a:cs typeface="EB Garamond"/>
                <a:sym typeface="EB Garamond"/>
              </a:rPr>
              <a:t>Syed Ahmed</a:t>
            </a:r>
            <a:endParaRPr sz="1500">
              <a:solidFill>
                <a:srgbClr val="595959"/>
              </a:solidFill>
              <a:latin typeface="EB Garamond"/>
              <a:ea typeface="EB Garamond"/>
              <a:cs typeface="EB Garamond"/>
              <a:sym typeface="EB Garamond"/>
            </a:endParaRPr>
          </a:p>
          <a:p>
            <a:pPr indent="0" lvl="0" marL="0" rtl="0" algn="l">
              <a:lnSpc>
                <a:spcPct val="90000"/>
              </a:lnSpc>
              <a:spcBef>
                <a:spcPts val="0"/>
              </a:spcBef>
              <a:spcAft>
                <a:spcPts val="0"/>
              </a:spcAft>
              <a:buNone/>
            </a:pPr>
            <a:r>
              <a:rPr lang="en-CA" sz="1350">
                <a:solidFill>
                  <a:schemeClr val="dk1"/>
                </a:solidFill>
              </a:rPr>
              <a:t>In our exploratory analysis, we created a statistical summary of our variables so we could assess our measures of central tendency and try to identify outliers. </a:t>
            </a:r>
            <a:endParaRPr sz="135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CA" sz="1350">
                <a:solidFill>
                  <a:schemeClr val="dk1"/>
                </a:solidFill>
              </a:rPr>
              <a:t>The next step was to use corr() to find variables that have a strong correlation with our target variable, price. We chose variables with a correlation coefficient above 0.20 to be used as features in our machine learning model.</a:t>
            </a:r>
            <a:endParaRPr sz="1350">
              <a:solidFill>
                <a:schemeClr val="dk1"/>
              </a:solidFill>
            </a:endParaRPr>
          </a:p>
          <a:p>
            <a:pPr indent="0" lvl="0" marL="0" rtl="0" algn="l">
              <a:lnSpc>
                <a:spcPct val="90000"/>
              </a:lnSpc>
              <a:spcBef>
                <a:spcPts val="0"/>
              </a:spcBef>
              <a:spcAft>
                <a:spcPts val="0"/>
              </a:spcAft>
              <a:buNone/>
            </a:pPr>
            <a:r>
              <a:t/>
            </a:r>
            <a:endParaRPr sz="1500">
              <a:solidFill>
                <a:srgbClr val="595959"/>
              </a:solidFill>
              <a:latin typeface="EB Garamond"/>
              <a:ea typeface="EB Garamond"/>
              <a:cs typeface="EB Garamond"/>
              <a:sym typeface="EB Garamon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7504930ac_2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e7504930ac_2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CA" sz="1500">
                <a:solidFill>
                  <a:srgbClr val="595959"/>
                </a:solidFill>
                <a:latin typeface="EB Garamond"/>
                <a:ea typeface="EB Garamond"/>
                <a:cs typeface="EB Garamond"/>
                <a:sym typeface="EB Garamond"/>
              </a:rPr>
              <a:t>Syed Ahmed</a:t>
            </a:r>
            <a:endParaRPr sz="1500">
              <a:solidFill>
                <a:srgbClr val="595959"/>
              </a:solidFill>
              <a:latin typeface="EB Garamond"/>
              <a:ea typeface="EB Garamond"/>
              <a:cs typeface="EB Garamond"/>
              <a:sym typeface="EB Garamond"/>
            </a:endParaRPr>
          </a:p>
          <a:p>
            <a:pPr indent="0" lvl="0" marL="0" rtl="0" algn="l">
              <a:lnSpc>
                <a:spcPct val="90000"/>
              </a:lnSpc>
              <a:spcBef>
                <a:spcPts val="0"/>
              </a:spcBef>
              <a:spcAft>
                <a:spcPts val="0"/>
              </a:spcAft>
              <a:buNone/>
            </a:pPr>
            <a:r>
              <a:rPr lang="en-CA" sz="1350">
                <a:solidFill>
                  <a:schemeClr val="dk1"/>
                </a:solidFill>
              </a:rPr>
              <a:t>With preprocessing complete, and features selected, we were ready to start testing our machine learning models. </a:t>
            </a:r>
            <a:endParaRPr sz="1350">
              <a:solidFill>
                <a:schemeClr val="dk1"/>
              </a:solidFill>
            </a:endParaRPr>
          </a:p>
          <a:p>
            <a:pPr indent="0" lvl="0" marL="0" rtl="0" algn="l">
              <a:lnSpc>
                <a:spcPct val="90000"/>
              </a:lnSpc>
              <a:spcBef>
                <a:spcPts val="0"/>
              </a:spcBef>
              <a:spcAft>
                <a:spcPts val="0"/>
              </a:spcAft>
              <a:buNone/>
            </a:pPr>
            <a:r>
              <a:rPr lang="en-CA" sz="1350">
                <a:solidFill>
                  <a:schemeClr val="dk1"/>
                </a:solidFill>
              </a:rPr>
              <a:t>Our X variables included the features shown in the correlation matrix from the previous slide, and our 'y' variable was price. </a:t>
            </a:r>
            <a:endParaRPr sz="1350">
              <a:solidFill>
                <a:schemeClr val="dk1"/>
              </a:solidFill>
            </a:endParaRPr>
          </a:p>
          <a:p>
            <a:pPr indent="0" lvl="0" marL="0" rtl="0" algn="l">
              <a:lnSpc>
                <a:spcPct val="90000"/>
              </a:lnSpc>
              <a:spcBef>
                <a:spcPts val="0"/>
              </a:spcBef>
              <a:spcAft>
                <a:spcPts val="0"/>
              </a:spcAft>
              <a:buNone/>
            </a:pPr>
            <a:r>
              <a:rPr lang="en-CA" sz="1350">
                <a:solidFill>
                  <a:schemeClr val="dk1"/>
                </a:solidFill>
              </a:rPr>
              <a:t>We split the data into training and testing sets with a random state of 45, test size of 30% and training set size of 70%. </a:t>
            </a:r>
            <a:endParaRPr sz="1350">
              <a:solidFill>
                <a:schemeClr val="dk1"/>
              </a:solidFill>
            </a:endParaRPr>
          </a:p>
          <a:p>
            <a:pPr indent="0" lvl="0" marL="0" rtl="0" algn="l">
              <a:lnSpc>
                <a:spcPct val="90000"/>
              </a:lnSpc>
              <a:spcBef>
                <a:spcPts val="0"/>
              </a:spcBef>
              <a:spcAft>
                <a:spcPts val="0"/>
              </a:spcAft>
              <a:buNone/>
            </a:pPr>
            <a:r>
              <a:rPr lang="en-CA" sz="1350">
                <a:solidFill>
                  <a:schemeClr val="dk1"/>
                </a:solidFill>
              </a:rPr>
              <a:t>We chose three different types of regression models to predict our target variable: Random Forest Regressor, Linear Regression, and Decision Tree regression. </a:t>
            </a:r>
            <a:endParaRPr sz="135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CA" sz="1350">
                <a:solidFill>
                  <a:schemeClr val="dk1"/>
                </a:solidFill>
              </a:rPr>
              <a:t>We wanted to see how these three different models will perform, and which one of them will give us the highest R squared value.</a:t>
            </a:r>
            <a:endParaRPr sz="1350">
              <a:solidFill>
                <a:schemeClr val="dk1"/>
              </a:solidFill>
            </a:endParaRPr>
          </a:p>
          <a:p>
            <a:pPr indent="0" lvl="0" marL="0" rtl="0" algn="l">
              <a:lnSpc>
                <a:spcPct val="90000"/>
              </a:lnSpc>
              <a:spcBef>
                <a:spcPts val="0"/>
              </a:spcBef>
              <a:spcAft>
                <a:spcPts val="0"/>
              </a:spcAft>
              <a:buNone/>
            </a:pPr>
            <a:r>
              <a:t/>
            </a:r>
            <a:endParaRPr sz="1500">
              <a:solidFill>
                <a:srgbClr val="595959"/>
              </a:solidFill>
              <a:latin typeface="EB Garamond"/>
              <a:ea typeface="EB Garamond"/>
              <a:cs typeface="EB Garamond"/>
              <a:sym typeface="EB Garamon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7504930ac_2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e7504930ac_2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CA" sz="1500">
                <a:solidFill>
                  <a:srgbClr val="595959"/>
                </a:solidFill>
                <a:latin typeface="EB Garamond"/>
                <a:ea typeface="EB Garamond"/>
                <a:cs typeface="EB Garamond"/>
                <a:sym typeface="EB Garamond"/>
              </a:rPr>
              <a:t>Syed Ahmed</a:t>
            </a:r>
            <a:endParaRPr sz="1500">
              <a:solidFill>
                <a:srgbClr val="595959"/>
              </a:solidFill>
              <a:latin typeface="EB Garamond"/>
              <a:ea typeface="EB Garamond"/>
              <a:cs typeface="EB Garamond"/>
              <a:sym typeface="EB Garamond"/>
            </a:endParaRPr>
          </a:p>
          <a:p>
            <a:pPr indent="0" lvl="0" marL="0" rtl="0" algn="l">
              <a:lnSpc>
                <a:spcPct val="90000"/>
              </a:lnSpc>
              <a:spcBef>
                <a:spcPts val="0"/>
              </a:spcBef>
              <a:spcAft>
                <a:spcPts val="0"/>
              </a:spcAft>
              <a:buNone/>
            </a:pPr>
            <a:r>
              <a:rPr lang="en-CA" sz="1350">
                <a:solidFill>
                  <a:schemeClr val="dk1"/>
                </a:solidFill>
              </a:rPr>
              <a:t>Our initial testing with ML models resulted in the R squared values we can see on the screen. </a:t>
            </a:r>
            <a:endParaRPr sz="1350">
              <a:solidFill>
                <a:schemeClr val="dk1"/>
              </a:solidFill>
            </a:endParaRPr>
          </a:p>
          <a:p>
            <a:pPr indent="0" lvl="0" marL="0" rtl="0" algn="l">
              <a:lnSpc>
                <a:spcPct val="90000"/>
              </a:lnSpc>
              <a:spcBef>
                <a:spcPts val="0"/>
              </a:spcBef>
              <a:spcAft>
                <a:spcPts val="0"/>
              </a:spcAft>
              <a:buNone/>
            </a:pPr>
            <a:r>
              <a:rPr lang="en-CA" sz="1350">
                <a:solidFill>
                  <a:schemeClr val="dk1"/>
                </a:solidFill>
              </a:rPr>
              <a:t>The Random Forest Regressor model gave us the highest R squared value (0.56) out of all models tested. </a:t>
            </a:r>
            <a:endParaRPr sz="1350">
              <a:solidFill>
                <a:schemeClr val="dk1"/>
              </a:solidFill>
            </a:endParaRPr>
          </a:p>
          <a:p>
            <a:pPr indent="0" lvl="0" marL="0" rtl="0" algn="l">
              <a:lnSpc>
                <a:spcPct val="90000"/>
              </a:lnSpc>
              <a:spcBef>
                <a:spcPts val="0"/>
              </a:spcBef>
              <a:spcAft>
                <a:spcPts val="0"/>
              </a:spcAft>
              <a:buNone/>
            </a:pPr>
            <a:r>
              <a:rPr lang="en-CA" sz="1350">
                <a:solidFill>
                  <a:schemeClr val="dk1"/>
                </a:solidFill>
              </a:rPr>
              <a:t>This was followed by the Linear Regression Model, which gave us an R squared value of 0.51. </a:t>
            </a:r>
            <a:endParaRPr sz="135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CA" sz="1350">
                <a:solidFill>
                  <a:schemeClr val="dk1"/>
                </a:solidFill>
              </a:rPr>
              <a:t>Furthermore, the Decision Tree model gave us an R squared value of 0.47, which was the lowest of all models tested.</a:t>
            </a:r>
            <a:endParaRPr sz="1350">
              <a:solidFill>
                <a:schemeClr val="dk1"/>
              </a:solidFill>
            </a:endParaRPr>
          </a:p>
          <a:p>
            <a:pPr indent="0" lvl="0" marL="0" rtl="0" algn="l">
              <a:lnSpc>
                <a:spcPct val="90000"/>
              </a:lnSpc>
              <a:spcBef>
                <a:spcPts val="0"/>
              </a:spcBef>
              <a:spcAft>
                <a:spcPts val="0"/>
              </a:spcAft>
              <a:buNone/>
            </a:pPr>
            <a:r>
              <a:t/>
            </a:r>
            <a:endParaRPr sz="1500">
              <a:solidFill>
                <a:srgbClr val="595959"/>
              </a:solidFill>
              <a:latin typeface="EB Garamond"/>
              <a:ea typeface="EB Garamond"/>
              <a:cs typeface="EB Garamond"/>
              <a:sym typeface="EB Garamon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7504930ac_2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e7504930ac_2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CA" sz="1500">
                <a:solidFill>
                  <a:srgbClr val="595959"/>
                </a:solidFill>
                <a:latin typeface="EB Garamond"/>
                <a:ea typeface="EB Garamond"/>
                <a:cs typeface="EB Garamond"/>
                <a:sym typeface="EB Garamond"/>
              </a:rPr>
              <a:t>Syed Ahmed</a:t>
            </a:r>
            <a:endParaRPr sz="1500">
              <a:solidFill>
                <a:srgbClr val="595959"/>
              </a:solidFill>
              <a:latin typeface="EB Garamond"/>
              <a:ea typeface="EB Garamond"/>
              <a:cs typeface="EB Garamond"/>
              <a:sym typeface="EB Garamond"/>
            </a:endParaRPr>
          </a:p>
          <a:p>
            <a:pPr indent="0" lvl="0" marL="0" rtl="0" algn="l">
              <a:lnSpc>
                <a:spcPct val="90000"/>
              </a:lnSpc>
              <a:spcBef>
                <a:spcPts val="0"/>
              </a:spcBef>
              <a:spcAft>
                <a:spcPts val="0"/>
              </a:spcAft>
              <a:buClr>
                <a:schemeClr val="dk1"/>
              </a:buClr>
              <a:buSzPts val="1100"/>
              <a:buFont typeface="Arial"/>
              <a:buNone/>
            </a:pPr>
            <a:r>
              <a:rPr lang="en-CA" sz="1350">
                <a:solidFill>
                  <a:schemeClr val="dk1"/>
                </a:solidFill>
              </a:rPr>
              <a:t>After the initial testing of our machine learning models, we worked on optimizing them by changing the train test split to 67% and 33% respectively and removing outliers that were present in the ‘price’ variable that were giving the data a right skew, as well as re-selecting appropriate features from the dataset based on a higher correlation coefficient than the one previously selected (0.25) and including negative correlations this time.</a:t>
            </a:r>
            <a:endParaRPr sz="135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CA" sz="1350">
                <a:solidFill>
                  <a:schemeClr val="dk1"/>
                </a:solidFill>
              </a:rPr>
              <a:t>We also added a Deep Learning Model with two hidden layers. These are the final R squared values we came up with.</a:t>
            </a:r>
            <a:endParaRPr sz="1350">
              <a:solidFill>
                <a:schemeClr val="dk1"/>
              </a:solidFill>
            </a:endParaRPr>
          </a:p>
          <a:p>
            <a:pPr indent="0" lvl="0" marL="0" rtl="0" algn="l">
              <a:lnSpc>
                <a:spcPct val="90000"/>
              </a:lnSpc>
              <a:spcBef>
                <a:spcPts val="0"/>
              </a:spcBef>
              <a:spcAft>
                <a:spcPts val="0"/>
              </a:spcAft>
              <a:buNone/>
            </a:pPr>
            <a:r>
              <a:t/>
            </a:r>
            <a:endParaRPr sz="1500">
              <a:solidFill>
                <a:srgbClr val="595959"/>
              </a:solidFill>
              <a:latin typeface="EB Garamond"/>
              <a:ea typeface="EB Garamond"/>
              <a:cs typeface="EB Garamond"/>
              <a:sym typeface="EB Garamo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7504930ac_2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e7504930ac_2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CA" sz="1500">
                <a:solidFill>
                  <a:srgbClr val="595959"/>
                </a:solidFill>
                <a:latin typeface="EB Garamond"/>
                <a:ea typeface="EB Garamond"/>
                <a:cs typeface="EB Garamond"/>
                <a:sym typeface="EB Garamond"/>
              </a:rPr>
              <a:t>Syed Ahmed</a:t>
            </a:r>
            <a:endParaRPr sz="1500">
              <a:solidFill>
                <a:srgbClr val="595959"/>
              </a:solidFill>
              <a:latin typeface="EB Garamond"/>
              <a:ea typeface="EB Garamond"/>
              <a:cs typeface="EB Garamond"/>
              <a:sym typeface="EB Garamond"/>
            </a:endParaRPr>
          </a:p>
          <a:p>
            <a:pPr indent="0" lvl="0" marL="0" rtl="0" algn="l">
              <a:lnSpc>
                <a:spcPct val="90000"/>
              </a:lnSpc>
              <a:spcBef>
                <a:spcPts val="0"/>
              </a:spcBef>
              <a:spcAft>
                <a:spcPts val="0"/>
              </a:spcAft>
              <a:buNone/>
            </a:pPr>
            <a:r>
              <a:rPr lang="en-CA" sz="1200">
                <a:solidFill>
                  <a:srgbClr val="24292E"/>
                </a:solidFill>
                <a:highlight>
                  <a:srgbClr val="FFFFFF"/>
                </a:highlight>
              </a:rPr>
              <a:t>Although we spent quite some time optimizing our machine learning models to produce an R squared value closer to 1, there are some changes that should be considered for future analysis. One of those considerations would be to perhaps use a logarithmic scale on the target variable, to further reduce the skewness towards large values in the dataset. This would give us a more normalized distribution to work with, which may enhance our results.</a:t>
            </a:r>
            <a:endParaRPr sz="1200">
              <a:solidFill>
                <a:srgbClr val="24292E"/>
              </a:solidFill>
              <a:highlight>
                <a:srgbClr val="FFFFFF"/>
              </a:highlight>
            </a:endParaRPr>
          </a:p>
          <a:p>
            <a:pPr indent="0" lvl="0" marL="0" rtl="0" algn="l">
              <a:lnSpc>
                <a:spcPct val="90000"/>
              </a:lnSpc>
              <a:spcBef>
                <a:spcPts val="0"/>
              </a:spcBef>
              <a:spcAft>
                <a:spcPts val="0"/>
              </a:spcAft>
              <a:buNone/>
            </a:pPr>
            <a:r>
              <a:rPr lang="en-CA" sz="1200">
                <a:solidFill>
                  <a:srgbClr val="24292E"/>
                </a:solidFill>
                <a:highlight>
                  <a:srgbClr val="FFFFFF"/>
                </a:highlight>
              </a:rPr>
              <a:t> We could also have look at more current data and see what impact COVID 19 has had on Airbnb pricing and reviews. </a:t>
            </a:r>
            <a:endParaRPr sz="1200">
              <a:solidFill>
                <a:srgbClr val="24292E"/>
              </a:solidFill>
              <a:highlight>
                <a:srgbClr val="FFFFFF"/>
              </a:highlight>
            </a:endParaRPr>
          </a:p>
          <a:p>
            <a:pPr indent="0" lvl="0" marL="0" rtl="0" algn="l">
              <a:lnSpc>
                <a:spcPct val="90000"/>
              </a:lnSpc>
              <a:spcBef>
                <a:spcPts val="0"/>
              </a:spcBef>
              <a:spcAft>
                <a:spcPts val="0"/>
              </a:spcAft>
              <a:buNone/>
            </a:pPr>
            <a:r>
              <a:rPr lang="en-CA" sz="1200">
                <a:solidFill>
                  <a:srgbClr val="24292E"/>
                </a:solidFill>
                <a:highlight>
                  <a:srgbClr val="FFFFFF"/>
                </a:highlight>
              </a:rPr>
              <a:t>Adding a unsupervised learning model could also potentially help us uncover patterns within the data that we may have missed in our exploratory analysis. </a:t>
            </a:r>
            <a:endParaRPr sz="1200">
              <a:solidFill>
                <a:srgbClr val="24292E"/>
              </a:solidFill>
              <a:highlight>
                <a:srgbClr val="FFFFFF"/>
              </a:highlight>
            </a:endParaRPr>
          </a:p>
          <a:p>
            <a:pPr indent="0" lvl="0" marL="0" rtl="0" algn="l">
              <a:lnSpc>
                <a:spcPct val="90000"/>
              </a:lnSpc>
              <a:spcBef>
                <a:spcPts val="0"/>
              </a:spcBef>
              <a:spcAft>
                <a:spcPts val="0"/>
              </a:spcAft>
              <a:buNone/>
            </a:pPr>
            <a:r>
              <a:rPr lang="en-CA" sz="1200">
                <a:solidFill>
                  <a:srgbClr val="24292E"/>
                </a:solidFill>
                <a:highlight>
                  <a:srgbClr val="FFFFFF"/>
                </a:highlight>
              </a:rPr>
              <a:t>Another consideration for future analysis would be to perform a sentiment analysis on customer reviews to see what effect they have on price. </a:t>
            </a:r>
            <a:endParaRPr sz="1500">
              <a:solidFill>
                <a:srgbClr val="595959"/>
              </a:solidFill>
              <a:latin typeface="EB Garamond"/>
              <a:ea typeface="EB Garamond"/>
              <a:cs typeface="EB Garamond"/>
              <a:sym typeface="EB Garamo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7504930ac_2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CA" sz="1200"/>
              <a:t>Pascal: </a:t>
            </a:r>
            <a:endParaRPr sz="1200"/>
          </a:p>
          <a:p>
            <a:pPr indent="0" lvl="0" marL="0" rtl="0" algn="l">
              <a:lnSpc>
                <a:spcPct val="115000"/>
              </a:lnSpc>
              <a:spcBef>
                <a:spcPts val="0"/>
              </a:spcBef>
              <a:spcAft>
                <a:spcPts val="0"/>
              </a:spcAft>
              <a:buClr>
                <a:schemeClr val="dk1"/>
              </a:buClr>
              <a:buSzPts val="1100"/>
              <a:buFont typeface="Arial"/>
              <a:buNone/>
            </a:pPr>
            <a:r>
              <a:rPr lang="en-CA" sz="1200">
                <a:solidFill>
                  <a:schemeClr val="dk1"/>
                </a:solidFill>
              </a:rPr>
              <a:t>we used Tableau for visualization of various parameters affecting price and looked for correlation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CA"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CA" sz="1200">
                <a:solidFill>
                  <a:schemeClr val="dk1"/>
                </a:solidFill>
              </a:rPr>
              <a:t>We won’t go over the graphs but they were included 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CA" sz="1200">
                <a:solidFill>
                  <a:schemeClr val="dk1"/>
                </a:solidFill>
              </a:rPr>
              <a:t>the website, which we’ll comeback to in a minute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CA"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CA" sz="1200">
                <a:solidFill>
                  <a:schemeClr val="dk1"/>
                </a:solidFill>
              </a:rPr>
              <a:t>Also, we deployed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CA" sz="1200">
                <a:solidFill>
                  <a:schemeClr val="dk1"/>
                </a:solidFill>
              </a:rPr>
              <a:t>an interactive map on Heroku showing details of the top 200 listings based 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CA" sz="1200">
                <a:solidFill>
                  <a:schemeClr val="dk1"/>
                </a:solidFill>
              </a:rPr>
              <a:t>star review.</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CA"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CA" sz="1200">
                <a:solidFill>
                  <a:schemeClr val="dk1"/>
                </a:solidFill>
              </a:rPr>
              <a:t>If we click</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CA" sz="1200">
                <a:solidFill>
                  <a:schemeClr val="dk1"/>
                </a:solidFill>
              </a:rPr>
              <a:t>on the pins it displays the listing information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p:txBody>
      </p:sp>
      <p:sp>
        <p:nvSpPr>
          <p:cNvPr id="255" name="Google Shape;255;ge7504930ac_2_2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78f44d82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e78f44d82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CA" sz="1200">
                <a:solidFill>
                  <a:srgbClr val="24292E"/>
                </a:solidFill>
                <a:highlight>
                  <a:srgbClr val="FFFFFF"/>
                </a:highlight>
              </a:rPr>
              <a:t>Taking more time to discover more data sets and factors that may influence rental price.</a:t>
            </a:r>
            <a:endParaRPr sz="1200">
              <a:solidFill>
                <a:srgbClr val="24292E"/>
              </a:solidFill>
              <a:highlight>
                <a:srgbClr val="FFFFFF"/>
              </a:highlight>
            </a:endParaRPr>
          </a:p>
          <a:p>
            <a:pPr indent="0" lvl="0" marL="0" rtl="0" algn="l">
              <a:lnSpc>
                <a:spcPct val="90000"/>
              </a:lnSpc>
              <a:spcBef>
                <a:spcPts val="0"/>
              </a:spcBef>
              <a:spcAft>
                <a:spcPts val="0"/>
              </a:spcAft>
              <a:buNone/>
            </a:pPr>
            <a:r>
              <a:rPr lang="en-CA" sz="1200">
                <a:solidFill>
                  <a:srgbClr val="24292E"/>
                </a:solidFill>
                <a:highlight>
                  <a:srgbClr val="FFFFFF"/>
                </a:highlight>
              </a:rPr>
              <a:t>Learned after the fact InsideAirbnb contains dataset of Airbnb cities around the world; it has the current data.</a:t>
            </a:r>
            <a:endParaRPr sz="1200">
              <a:solidFill>
                <a:srgbClr val="24292E"/>
              </a:solidFill>
              <a:highlight>
                <a:srgbClr val="FFFFFF"/>
              </a:highlight>
            </a:endParaRPr>
          </a:p>
          <a:p>
            <a:pPr indent="0" lvl="0" marL="0" rtl="0" algn="l">
              <a:lnSpc>
                <a:spcPct val="90000"/>
              </a:lnSpc>
              <a:spcBef>
                <a:spcPts val="0"/>
              </a:spcBef>
              <a:spcAft>
                <a:spcPts val="0"/>
              </a:spcAft>
              <a:buNone/>
            </a:pPr>
            <a:r>
              <a:t/>
            </a:r>
            <a:endParaRPr sz="1500">
              <a:solidFill>
                <a:srgbClr val="595959"/>
              </a:solidFill>
              <a:latin typeface="EB Garamond"/>
              <a:ea typeface="EB Garamond"/>
              <a:cs typeface="EB Garamond"/>
              <a:sym typeface="EB Garamon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78f44d82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e78f44d82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Thank you for listening!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7504930ac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Geetha Shanthibushan</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Let me introduce you my team:xxxx</a:t>
            </a:r>
            <a:endParaRPr>
              <a:solidFill>
                <a:schemeClr val="dk1"/>
              </a:solidFill>
            </a:endParaRPr>
          </a:p>
        </p:txBody>
      </p:sp>
      <p:sp>
        <p:nvSpPr>
          <p:cNvPr id="70" name="Google Shape;70;ge7504930ac_2_1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7504930ac_2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e7504930ac_2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1200">
                <a:solidFill>
                  <a:schemeClr val="dk1"/>
                </a:solidFill>
              </a:rPr>
              <a:t>Geetha Shanthibushan</a:t>
            </a:r>
            <a:endParaRPr sz="1200">
              <a:solidFill>
                <a:schemeClr val="dk1"/>
              </a:solidFill>
            </a:endParaRPr>
          </a:p>
          <a:p>
            <a:pPr indent="0" lvl="0" marL="0" rtl="0" algn="l">
              <a:spcBef>
                <a:spcPts val="0"/>
              </a:spcBef>
              <a:spcAft>
                <a:spcPts val="0"/>
              </a:spcAft>
              <a:buClr>
                <a:schemeClr val="dk1"/>
              </a:buClr>
              <a:buSzPts val="1100"/>
              <a:buFont typeface="Arial"/>
              <a:buNone/>
            </a:pPr>
            <a:r>
              <a:rPr lang="en-CA" sz="1200">
                <a:solidFill>
                  <a:schemeClr val="dk1"/>
                </a:solidFill>
              </a:rPr>
              <a:t>Why would someone select Airbnb </a:t>
            </a:r>
            <a:r>
              <a:rPr lang="en-CA" sz="1200">
                <a:solidFill>
                  <a:srgbClr val="202124"/>
                </a:solidFill>
                <a:highlight>
                  <a:srgbClr val="FFFFFF"/>
                </a:highlight>
              </a:rPr>
              <a:t>accommodations</a:t>
            </a:r>
            <a:r>
              <a:rPr lang="en-CA" sz="1200">
                <a:solidFill>
                  <a:schemeClr val="dk1"/>
                </a:solidFill>
              </a:rPr>
              <a:t> vs Hotel/Model stay? </a:t>
            </a:r>
            <a:endParaRPr sz="1200">
              <a:solidFill>
                <a:schemeClr val="dk1"/>
              </a:solidFill>
            </a:endParaRPr>
          </a:p>
          <a:p>
            <a:pPr indent="0" lvl="0" marL="0" rtl="0" algn="l">
              <a:spcBef>
                <a:spcPts val="0"/>
              </a:spcBef>
              <a:spcAft>
                <a:spcPts val="0"/>
              </a:spcAft>
              <a:buClr>
                <a:schemeClr val="dk1"/>
              </a:buClr>
              <a:buSzPts val="1100"/>
              <a:buFont typeface="Arial"/>
              <a:buNone/>
            </a:pPr>
            <a:r>
              <a:rPr lang="en-CA" sz="1200">
                <a:solidFill>
                  <a:srgbClr val="202124"/>
                </a:solidFill>
                <a:highlight>
                  <a:srgbClr val="FFFFFF"/>
                </a:highlight>
              </a:rPr>
              <a:t>low cost, convenient location, reviews, household amenities; which create different experience than the traditional hotel rental.</a:t>
            </a:r>
            <a:endParaRPr sz="1200">
              <a:solidFill>
                <a:srgbClr val="202124"/>
              </a:solidFill>
              <a:highlight>
                <a:srgbClr val="FFFFFF"/>
              </a:highlight>
            </a:endParaRPr>
          </a:p>
          <a:p>
            <a:pPr indent="0" lvl="0" marL="0" rtl="0" algn="l">
              <a:spcBef>
                <a:spcPts val="0"/>
              </a:spcBef>
              <a:spcAft>
                <a:spcPts val="0"/>
              </a:spcAft>
              <a:buClr>
                <a:schemeClr val="dk1"/>
              </a:buClr>
              <a:buSzPts val="1100"/>
              <a:buFont typeface="Arial"/>
              <a:buNone/>
            </a:pPr>
            <a:r>
              <a:rPr lang="en-CA" sz="1200">
                <a:solidFill>
                  <a:srgbClr val="202124"/>
                </a:solidFill>
                <a:highlight>
                  <a:srgbClr val="FFFFFF"/>
                </a:highlight>
              </a:rPr>
              <a:t>How would customer know that they are paying the right price?</a:t>
            </a:r>
            <a:endParaRPr sz="1200">
              <a:solidFill>
                <a:srgbClr val="202124"/>
              </a:solidFill>
              <a:highlight>
                <a:srgbClr val="FFFFFF"/>
              </a:highlight>
            </a:endParaRPr>
          </a:p>
          <a:p>
            <a:pPr indent="0" lvl="0" marL="0" rtl="0" algn="l">
              <a:spcBef>
                <a:spcPts val="0"/>
              </a:spcBef>
              <a:spcAft>
                <a:spcPts val="0"/>
              </a:spcAft>
              <a:buClr>
                <a:schemeClr val="dk1"/>
              </a:buClr>
              <a:buSzPts val="1100"/>
              <a:buFont typeface="Arial"/>
              <a:buNone/>
            </a:pPr>
            <a:r>
              <a:rPr lang="en-CA" sz="1200">
                <a:solidFill>
                  <a:srgbClr val="202124"/>
                </a:solidFill>
                <a:highlight>
                  <a:srgbClr val="FFFFFF"/>
                </a:highlight>
              </a:rPr>
              <a:t>So our team decided to develop a price prediction model using machine learning.</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7504930ac_2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e7504930ac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Geetha Shanthibushan</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Our objective was to build a model that predicts the ideal price using the listing features from the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In this presentation we are going to cover the followings: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The technologies that we used to for this project, Preliminary Data Exploration, Creation of the Database, Machine Learning model and outcome and the Visual treat “the Dashboard”</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7504930ac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Geetha Shanthibushan</a:t>
            </a:r>
            <a:endParaRPr>
              <a:solidFill>
                <a:schemeClr val="dk1"/>
              </a:solidFill>
            </a:endParaRPr>
          </a:p>
          <a:p>
            <a:pPr indent="-298450" lvl="0" marL="457200" rtl="0" algn="l">
              <a:spcBef>
                <a:spcPts val="0"/>
              </a:spcBef>
              <a:spcAft>
                <a:spcPts val="0"/>
              </a:spcAft>
              <a:buClr>
                <a:schemeClr val="dk1"/>
              </a:buClr>
              <a:buSzPts val="1100"/>
              <a:buAutoNum type="arabicPeriod"/>
            </a:pPr>
            <a:r>
              <a:rPr lang="en-CA" sz="1200">
                <a:solidFill>
                  <a:srgbClr val="24292E"/>
                </a:solidFill>
                <a:highlight>
                  <a:srgbClr val="FFFFFF"/>
                </a:highlight>
              </a:rPr>
              <a:t>We selected Airbnb datasets from Kaggle</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AutoNum type="arabicPeriod"/>
            </a:pPr>
            <a:r>
              <a:rPr lang="en-CA" sz="1200">
                <a:solidFill>
                  <a:srgbClr val="24292E"/>
                </a:solidFill>
                <a:highlight>
                  <a:srgbClr val="FFFFFF"/>
                </a:highlight>
              </a:rPr>
              <a:t>To create Database we used PostgreSQL &amp; MongoDB</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AutoNum type="arabicPeriod"/>
            </a:pPr>
            <a:r>
              <a:rPr lang="en-CA" sz="1200">
                <a:solidFill>
                  <a:srgbClr val="24292E"/>
                </a:solidFill>
                <a:highlight>
                  <a:srgbClr val="FFFFFF"/>
                </a:highlight>
              </a:rPr>
              <a:t>Programing language used: Python, HTML, CSS &amp; JS </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AutoNum type="arabicPeriod"/>
            </a:pPr>
            <a:r>
              <a:rPr lang="en-CA" sz="1200">
                <a:solidFill>
                  <a:srgbClr val="24292E"/>
                </a:solidFill>
                <a:highlight>
                  <a:srgbClr val="FFFFFF"/>
                </a:highlight>
              </a:rPr>
              <a:t>As a source code editor and Tool, we used Visual Studio Code, jupyter Notebook &amp; GitHub</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AutoNum type="arabicPeriod"/>
            </a:pPr>
            <a:r>
              <a:rPr lang="en-CA" sz="1200">
                <a:solidFill>
                  <a:srgbClr val="24292E"/>
                </a:solidFill>
                <a:highlight>
                  <a:srgbClr val="FFFFFF"/>
                </a:highlight>
              </a:rPr>
              <a:t>As a web technologies utilized QuickDBD, tableau, Heroku, GitHub Pages</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AutoNum type="arabicPeriod"/>
            </a:pPr>
            <a:r>
              <a:rPr lang="en-CA" sz="1200">
                <a:solidFill>
                  <a:srgbClr val="24292E"/>
                </a:solidFill>
                <a:highlight>
                  <a:srgbClr val="FFFFFF"/>
                </a:highlight>
              </a:rPr>
              <a:t>Machine Learning model algorithms used Linear Regression, Decision Tree, Random Forest &amp; Deep Learning.</a:t>
            </a:r>
            <a:endParaRPr sz="1200">
              <a:solidFill>
                <a:srgbClr val="24292E"/>
              </a:solidFill>
              <a:highlight>
                <a:srgbClr val="FFFFFF"/>
              </a:highlight>
            </a:endParaRPr>
          </a:p>
        </p:txBody>
      </p:sp>
      <p:sp>
        <p:nvSpPr>
          <p:cNvPr id="102" name="Google Shape;102;ge7504930ac_2_1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7504930ac_2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e7504930ac_2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Geetha Shanthibushan</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For the preliminary Data Analysis, </a:t>
            </a:r>
            <a:r>
              <a:rPr lang="en-CA" sz="1200">
                <a:solidFill>
                  <a:srgbClr val="24292E"/>
                </a:solidFill>
                <a:highlight>
                  <a:srgbClr val="FFFFFF"/>
                </a:highlight>
              </a:rPr>
              <a:t>we used visual analysis method to understand the dataset and to answer our questions. This technique was the faster way for us to understand the dataset and to design our machine learning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CA">
                <a:solidFill>
                  <a:schemeClr val="dk1"/>
                </a:solidFill>
              </a:rPr>
              <a:t>What are the key factors that affect the price of the rental property? </a:t>
            </a:r>
            <a:r>
              <a:rPr lang="en-CA">
                <a:solidFill>
                  <a:schemeClr val="dk1"/>
                </a:solidFill>
              </a:rPr>
              <a:t>Room Type, Property Type, Number of Reviews, Amenities</a:t>
            </a:r>
            <a:endParaRPr>
              <a:solidFill>
                <a:schemeClr val="dk1"/>
              </a:solidFill>
            </a:endParaRPr>
          </a:p>
          <a:p>
            <a:pPr indent="0" lvl="0" marL="457200" rtl="0" algn="l">
              <a:spcBef>
                <a:spcPts val="0"/>
              </a:spcBef>
              <a:spcAft>
                <a:spcPts val="0"/>
              </a:spcAft>
              <a:buNone/>
            </a:pPr>
            <a:r>
              <a:t/>
            </a:r>
            <a:endParaRPr b="1">
              <a:solidFill>
                <a:schemeClr val="dk1"/>
              </a:solidFill>
            </a:endParaRPr>
          </a:p>
          <a:p>
            <a:pPr indent="0" lvl="0" marL="0" rtl="0" algn="l">
              <a:lnSpc>
                <a:spcPct val="90000"/>
              </a:lnSpc>
              <a:spcBef>
                <a:spcPts val="0"/>
              </a:spcBef>
              <a:spcAft>
                <a:spcPts val="0"/>
              </a:spcAft>
              <a:buNone/>
            </a:pPr>
            <a:r>
              <a:rPr b="1" lang="en-CA">
                <a:solidFill>
                  <a:schemeClr val="dk1"/>
                </a:solidFill>
              </a:rPr>
              <a:t>Which neighborhoods in Boston have the highest rental prices?</a:t>
            </a:r>
            <a:endParaRPr b="1">
              <a:solidFill>
                <a:schemeClr val="dk1"/>
              </a:solidFill>
            </a:endParaRPr>
          </a:p>
          <a:p>
            <a:pPr indent="-69850" lvl="1" marL="57150" rtl="0" algn="l">
              <a:lnSpc>
                <a:spcPct val="90000"/>
              </a:lnSpc>
              <a:spcBef>
                <a:spcPts val="0"/>
              </a:spcBef>
              <a:spcAft>
                <a:spcPts val="0"/>
              </a:spcAft>
              <a:buClr>
                <a:schemeClr val="dk1"/>
              </a:buClr>
              <a:buSzPts val="1100"/>
              <a:buChar char="•"/>
            </a:pPr>
            <a:r>
              <a:rPr lang="en-CA">
                <a:solidFill>
                  <a:schemeClr val="dk1"/>
                </a:solidFill>
              </a:rPr>
              <a:t>In the dataset the Neighborhoods are separated into 25 districts and based on analysis, The price contributing factor differ significantly across the neighborhoods  because of the variation in neighborhoods types.</a:t>
            </a:r>
            <a:endParaRPr>
              <a:solidFill>
                <a:schemeClr val="dk1"/>
              </a:solidFill>
            </a:endParaRPr>
          </a:p>
          <a:p>
            <a:pPr indent="0" lvl="0" marL="0" rtl="0" algn="l">
              <a:lnSpc>
                <a:spcPct val="90000"/>
              </a:lnSpc>
              <a:spcBef>
                <a:spcPts val="0"/>
              </a:spcBef>
              <a:spcAft>
                <a:spcPts val="0"/>
              </a:spcAft>
              <a:buNone/>
            </a:pPr>
            <a:r>
              <a:t/>
            </a:r>
            <a:endParaRPr>
              <a:solidFill>
                <a:schemeClr val="dk1"/>
              </a:solidFill>
            </a:endParaRPr>
          </a:p>
          <a:p>
            <a:pPr indent="0" lvl="0" marL="0" rtl="0" algn="l">
              <a:lnSpc>
                <a:spcPct val="90000"/>
              </a:lnSpc>
              <a:spcBef>
                <a:spcPts val="0"/>
              </a:spcBef>
              <a:spcAft>
                <a:spcPts val="0"/>
              </a:spcAft>
              <a:buNone/>
            </a:pPr>
            <a:r>
              <a:rPr b="1" lang="en-CA">
                <a:solidFill>
                  <a:schemeClr val="dk1"/>
                </a:solidFill>
              </a:rPr>
              <a:t>Popular neighborhood comparison with Number of listings, Average Price, Review Scores?</a:t>
            </a:r>
            <a:endParaRPr b="1">
              <a:solidFill>
                <a:schemeClr val="dk1"/>
              </a:solidFill>
            </a:endParaRPr>
          </a:p>
          <a:p>
            <a:pPr indent="-69850" lvl="1" marL="57150" rtl="0" algn="l">
              <a:lnSpc>
                <a:spcPct val="90000"/>
              </a:lnSpc>
              <a:spcBef>
                <a:spcPts val="0"/>
              </a:spcBef>
              <a:spcAft>
                <a:spcPts val="0"/>
              </a:spcAft>
              <a:buClr>
                <a:schemeClr val="dk1"/>
              </a:buClr>
              <a:buSzPts val="1100"/>
              <a:buChar char="•"/>
            </a:pPr>
            <a:r>
              <a:rPr lang="en-CA">
                <a:solidFill>
                  <a:schemeClr val="dk1"/>
                </a:solidFill>
              </a:rPr>
              <a:t>Neighborhood with fewer listings have higher average listing price and review scored below median.</a:t>
            </a:r>
            <a:endParaRPr>
              <a:solidFill>
                <a:schemeClr val="dk1"/>
              </a:solidFill>
            </a:endParaRPr>
          </a:p>
          <a:p>
            <a:pPr indent="-69850" lvl="1" marL="57150" rtl="0" algn="l">
              <a:lnSpc>
                <a:spcPct val="90000"/>
              </a:lnSpc>
              <a:spcBef>
                <a:spcPts val="0"/>
              </a:spcBef>
              <a:spcAft>
                <a:spcPts val="0"/>
              </a:spcAft>
              <a:buClr>
                <a:schemeClr val="dk1"/>
              </a:buClr>
              <a:buSzPts val="1100"/>
              <a:buChar char="•"/>
            </a:pPr>
            <a:r>
              <a:rPr lang="en-CA">
                <a:solidFill>
                  <a:schemeClr val="dk1"/>
                </a:solidFill>
              </a:rPr>
              <a:t>Neighborhood with higher listings have lower average listing price and reviewed scored above median.</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7504930ac_2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e7504930ac_2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None/>
            </a:pPr>
            <a:r>
              <a:rPr lang="en-CA" sz="1500">
                <a:solidFill>
                  <a:srgbClr val="595959"/>
                </a:solidFill>
                <a:latin typeface="EB Garamond"/>
                <a:ea typeface="EB Garamond"/>
                <a:cs typeface="EB Garamond"/>
                <a:sym typeface="EB Garamond"/>
              </a:rPr>
              <a:t>Lalchand Shivraj</a:t>
            </a:r>
            <a:endParaRPr sz="1050">
              <a:solidFill>
                <a:srgbClr val="3C4043"/>
              </a:solidFill>
              <a:highlight>
                <a:srgbClr val="FFFFFF"/>
              </a:highlight>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7504930ac_2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e7504930ac_2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None/>
            </a:pPr>
            <a:r>
              <a:rPr lang="en-CA" sz="1500">
                <a:solidFill>
                  <a:srgbClr val="595959"/>
                </a:solidFill>
                <a:latin typeface="EB Garamond"/>
                <a:ea typeface="EB Garamond"/>
                <a:cs typeface="EB Garamond"/>
                <a:sym typeface="EB Garamond"/>
              </a:rPr>
              <a:t>Lalchand Shivraj</a:t>
            </a:r>
            <a:endParaRPr sz="1050">
              <a:solidFill>
                <a:srgbClr val="3C4043"/>
              </a:solidFill>
              <a:highlight>
                <a:srgbClr val="FFFFFF"/>
              </a:highlight>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7504930ac_2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e7504930ac_2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CA" sz="1500">
                <a:solidFill>
                  <a:srgbClr val="595959"/>
                </a:solidFill>
                <a:latin typeface="EB Garamond"/>
                <a:ea typeface="EB Garamond"/>
                <a:cs typeface="EB Garamond"/>
                <a:sym typeface="EB Garamond"/>
              </a:rPr>
              <a:t>Syed Ahmed</a:t>
            </a:r>
            <a:endParaRPr sz="1500">
              <a:solidFill>
                <a:srgbClr val="595959"/>
              </a:solidFill>
              <a:latin typeface="EB Garamond"/>
              <a:ea typeface="EB Garamond"/>
              <a:cs typeface="EB Garamond"/>
              <a:sym typeface="EB Garamond"/>
            </a:endParaRPr>
          </a:p>
          <a:p>
            <a:pPr indent="0" lvl="0" marL="0" rtl="0" algn="l">
              <a:lnSpc>
                <a:spcPct val="90000"/>
              </a:lnSpc>
              <a:spcBef>
                <a:spcPts val="0"/>
              </a:spcBef>
              <a:spcAft>
                <a:spcPts val="0"/>
              </a:spcAft>
              <a:buClr>
                <a:schemeClr val="dk1"/>
              </a:buClr>
              <a:buSzPts val="1100"/>
              <a:buFont typeface="Arial"/>
              <a:buNone/>
            </a:pPr>
            <a:r>
              <a:rPr lang="en-CA" sz="1350">
                <a:solidFill>
                  <a:schemeClr val="dk1"/>
                </a:solidFill>
              </a:rPr>
              <a:t>To run our machine learning models, data was retrieved from a MongoDB database using MongoDB Compass.</a:t>
            </a:r>
            <a:endParaRPr sz="1350">
              <a:solidFill>
                <a:schemeClr val="dk1"/>
              </a:solidFill>
            </a:endParaRPr>
          </a:p>
          <a:p>
            <a:pPr indent="0" lvl="0" marL="0" rtl="0" algn="l">
              <a:lnSpc>
                <a:spcPct val="90000"/>
              </a:lnSpc>
              <a:spcBef>
                <a:spcPts val="0"/>
              </a:spcBef>
              <a:spcAft>
                <a:spcPts val="0"/>
              </a:spcAft>
              <a:buNone/>
            </a:pPr>
            <a:r>
              <a:rPr lang="en-CA" sz="1350">
                <a:solidFill>
                  <a:schemeClr val="dk1"/>
                </a:solidFill>
              </a:rPr>
              <a:t>The first step was to convert all numeric variables into int / float format for processing. </a:t>
            </a:r>
            <a:endParaRPr sz="1350">
              <a:solidFill>
                <a:schemeClr val="dk1"/>
              </a:solidFill>
            </a:endParaRPr>
          </a:p>
          <a:p>
            <a:pPr indent="0" lvl="0" marL="0" rtl="0" algn="l">
              <a:lnSpc>
                <a:spcPct val="90000"/>
              </a:lnSpc>
              <a:spcBef>
                <a:spcPts val="0"/>
              </a:spcBef>
              <a:spcAft>
                <a:spcPts val="0"/>
              </a:spcAft>
              <a:buNone/>
            </a:pPr>
            <a:r>
              <a:rPr lang="en-CA" sz="1350">
                <a:solidFill>
                  <a:schemeClr val="dk1"/>
                </a:solidFill>
              </a:rPr>
              <a:t>Next, we checked for nulls and decided to drop the null values since it accounted for a small percentage of our rows. </a:t>
            </a:r>
            <a:endParaRPr sz="135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CA" sz="1350">
                <a:solidFill>
                  <a:schemeClr val="dk1"/>
                </a:solidFill>
              </a:rPr>
              <a:t>Once this was done, we encoded all categorical variables into numerical values that can be read by a Machine Learning algorithm.</a:t>
            </a:r>
            <a:endParaRPr sz="1350">
              <a:solidFill>
                <a:schemeClr val="dk1"/>
              </a:solidFill>
            </a:endParaRPr>
          </a:p>
          <a:p>
            <a:pPr indent="0" lvl="0" marL="0" rtl="0" algn="l">
              <a:lnSpc>
                <a:spcPct val="90000"/>
              </a:lnSpc>
              <a:spcBef>
                <a:spcPts val="0"/>
              </a:spcBef>
              <a:spcAft>
                <a:spcPts val="0"/>
              </a:spcAft>
              <a:buNone/>
            </a:pPr>
            <a:r>
              <a:t/>
            </a:r>
            <a:endParaRPr sz="1500">
              <a:solidFill>
                <a:srgbClr val="595959"/>
              </a:solidFill>
              <a:latin typeface="EB Garamond"/>
              <a:ea typeface="EB Garamond"/>
              <a:cs typeface="EB Garamond"/>
              <a:sym typeface="EB Garamon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 + design">
    <p:spTree>
      <p:nvGrpSpPr>
        <p:cNvPr id="50" name="Shape 50"/>
        <p:cNvGrpSpPr/>
        <p:nvPr/>
      </p:nvGrpSpPr>
      <p:grpSpPr>
        <a:xfrm>
          <a:off x="0" y="0"/>
          <a:ext cx="0" cy="0"/>
          <a:chOff x="0" y="0"/>
          <a:chExt cx="0" cy="0"/>
        </a:xfrm>
      </p:grpSpPr>
      <p:sp>
        <p:nvSpPr>
          <p:cNvPr id="51" name="Google Shape;51;p13"/>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2400"/>
              <a:buFont typeface="Arial"/>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Opening slide">
    <p:spTree>
      <p:nvGrpSpPr>
        <p:cNvPr id="52" name="Shape 52"/>
        <p:cNvGrpSpPr/>
        <p:nvPr/>
      </p:nvGrpSpPr>
      <p:grpSpPr>
        <a:xfrm>
          <a:off x="0" y="0"/>
          <a:ext cx="0" cy="0"/>
          <a:chOff x="0" y="0"/>
          <a:chExt cx="0" cy="0"/>
        </a:xfrm>
      </p:grpSpPr>
      <p:sp>
        <p:nvSpPr>
          <p:cNvPr id="53" name="Google Shape;53;p14"/>
          <p:cNvSpPr txBox="1"/>
          <p:nvPr>
            <p:ph type="ctrTitle"/>
          </p:nvPr>
        </p:nvSpPr>
        <p:spPr>
          <a:xfrm>
            <a:off x="1039575" y="1701225"/>
            <a:ext cx="4592400" cy="1782300"/>
          </a:xfrm>
          <a:prstGeom prst="rect">
            <a:avLst/>
          </a:prstGeom>
          <a:noFill/>
          <a:ln>
            <a:noFill/>
          </a:ln>
        </p:spPr>
        <p:txBody>
          <a:bodyPr anchorCtr="0" anchor="b" bIns="91425" lIns="91425" spcFirstLastPara="1" rIns="91425" wrap="square" tIns="91425">
            <a:noAutofit/>
          </a:bodyPr>
          <a:lstStyle>
            <a:lvl1pPr lvl="0" rtl="0" algn="l">
              <a:lnSpc>
                <a:spcPct val="90000"/>
              </a:lnSpc>
              <a:spcBef>
                <a:spcPts val="0"/>
              </a:spcBef>
              <a:spcAft>
                <a:spcPts val="0"/>
              </a:spcAft>
              <a:buClr>
                <a:schemeClr val="dk1"/>
              </a:buClr>
              <a:buSzPts val="4800"/>
              <a:buFont typeface="Arial"/>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4" name="Google Shape;54;p14"/>
          <p:cNvSpPr txBox="1"/>
          <p:nvPr>
            <p:ph idx="1" type="subTitle"/>
          </p:nvPr>
        </p:nvSpPr>
        <p:spPr>
          <a:xfrm>
            <a:off x="1039575" y="3206400"/>
            <a:ext cx="2402100" cy="7170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1200"/>
              <a:buNone/>
              <a:defRPr>
                <a:solidFill>
                  <a:srgbClr val="000000"/>
                </a:solidFill>
              </a:defRPr>
            </a:lvl1pPr>
            <a:lvl2pPr lvl="1" rtl="0" algn="l">
              <a:lnSpc>
                <a:spcPct val="100000"/>
              </a:lnSpc>
              <a:spcBef>
                <a:spcPts val="0"/>
              </a:spcBef>
              <a:spcAft>
                <a:spcPts val="0"/>
              </a:spcAft>
              <a:buClr>
                <a:schemeClr val="dk1"/>
              </a:buClr>
              <a:buSzPts val="2800"/>
              <a:buNone/>
              <a:defRPr sz="2800"/>
            </a:lvl2pPr>
            <a:lvl3pPr lvl="2" rtl="0" algn="l">
              <a:lnSpc>
                <a:spcPct val="100000"/>
              </a:lnSpc>
              <a:spcBef>
                <a:spcPts val="0"/>
              </a:spcBef>
              <a:spcAft>
                <a:spcPts val="0"/>
              </a:spcAft>
              <a:buClr>
                <a:schemeClr val="dk1"/>
              </a:buClr>
              <a:buSzPts val="2800"/>
              <a:buNone/>
              <a:defRPr sz="2800"/>
            </a:lvl3pPr>
            <a:lvl4pPr lvl="3" rtl="0" algn="l">
              <a:lnSpc>
                <a:spcPct val="100000"/>
              </a:lnSpc>
              <a:spcBef>
                <a:spcPts val="0"/>
              </a:spcBef>
              <a:spcAft>
                <a:spcPts val="0"/>
              </a:spcAft>
              <a:buClr>
                <a:schemeClr val="dk1"/>
              </a:buClr>
              <a:buSzPts val="2800"/>
              <a:buNone/>
              <a:defRPr sz="2800"/>
            </a:lvl4pPr>
            <a:lvl5pPr lvl="4" rtl="0" algn="l">
              <a:lnSpc>
                <a:spcPct val="100000"/>
              </a:lnSpc>
              <a:spcBef>
                <a:spcPts val="0"/>
              </a:spcBef>
              <a:spcAft>
                <a:spcPts val="0"/>
              </a:spcAft>
              <a:buClr>
                <a:schemeClr val="dk1"/>
              </a:buClr>
              <a:buSzPts val="2800"/>
              <a:buNone/>
              <a:defRPr sz="2800"/>
            </a:lvl5pPr>
            <a:lvl6pPr lvl="5" rtl="0" algn="l">
              <a:lnSpc>
                <a:spcPct val="100000"/>
              </a:lnSpc>
              <a:spcBef>
                <a:spcPts val="0"/>
              </a:spcBef>
              <a:spcAft>
                <a:spcPts val="0"/>
              </a:spcAft>
              <a:buClr>
                <a:schemeClr val="dk1"/>
              </a:buClr>
              <a:buSzPts val="2800"/>
              <a:buNone/>
              <a:defRPr sz="2800"/>
            </a:lvl6pPr>
            <a:lvl7pPr lvl="6" rtl="0" algn="l">
              <a:lnSpc>
                <a:spcPct val="100000"/>
              </a:lnSpc>
              <a:spcBef>
                <a:spcPts val="0"/>
              </a:spcBef>
              <a:spcAft>
                <a:spcPts val="0"/>
              </a:spcAft>
              <a:buClr>
                <a:schemeClr val="dk1"/>
              </a:buClr>
              <a:buSzPts val="2800"/>
              <a:buNone/>
              <a:defRPr sz="2800"/>
            </a:lvl7pPr>
            <a:lvl8pPr lvl="7" rtl="0" algn="l">
              <a:lnSpc>
                <a:spcPct val="100000"/>
              </a:lnSpc>
              <a:spcBef>
                <a:spcPts val="0"/>
              </a:spcBef>
              <a:spcAft>
                <a:spcPts val="0"/>
              </a:spcAft>
              <a:buClr>
                <a:schemeClr val="dk1"/>
              </a:buClr>
              <a:buSzPts val="2800"/>
              <a:buNone/>
              <a:defRPr sz="2800"/>
            </a:lvl8pPr>
            <a:lvl9pPr lvl="8" rtl="0" algn="l">
              <a:lnSpc>
                <a:spcPct val="100000"/>
              </a:lnSpc>
              <a:spcBef>
                <a:spcPts val="0"/>
              </a:spcBef>
              <a:spcAft>
                <a:spcPts val="0"/>
              </a:spcAft>
              <a:buClr>
                <a:schemeClr val="dk1"/>
              </a:buClr>
              <a:buSzPts val="2800"/>
              <a:buNone/>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Title + text 2">
    <p:spTree>
      <p:nvGrpSpPr>
        <p:cNvPr id="55" name="Shape 55"/>
        <p:cNvGrpSpPr/>
        <p:nvPr/>
      </p:nvGrpSpPr>
      <p:grpSpPr>
        <a:xfrm>
          <a:off x="0" y="0"/>
          <a:ext cx="0" cy="0"/>
          <a:chOff x="0" y="0"/>
          <a:chExt cx="0" cy="0"/>
        </a:xfrm>
      </p:grpSpPr>
      <p:sp>
        <p:nvSpPr>
          <p:cNvPr id="56" name="Google Shape;56;p15"/>
          <p:cNvSpPr txBox="1"/>
          <p:nvPr>
            <p:ph type="ctrTitle"/>
          </p:nvPr>
        </p:nvSpPr>
        <p:spPr>
          <a:xfrm>
            <a:off x="5432000" y="710675"/>
            <a:ext cx="2888100" cy="2054100"/>
          </a:xfrm>
          <a:prstGeom prst="rect">
            <a:avLst/>
          </a:prstGeom>
          <a:noFill/>
          <a:ln>
            <a:noFill/>
          </a:ln>
        </p:spPr>
        <p:txBody>
          <a:bodyPr anchorCtr="0" anchor="b" bIns="91425" lIns="91425" spcFirstLastPara="1" rIns="91425" wrap="square" tIns="91425">
            <a:noAutofit/>
          </a:bodyPr>
          <a:lstStyle>
            <a:lvl1pPr lvl="0" rtl="0" algn="r">
              <a:lnSpc>
                <a:spcPct val="90000"/>
              </a:lnSpc>
              <a:spcBef>
                <a:spcPts val="0"/>
              </a:spcBef>
              <a:spcAft>
                <a:spcPts val="0"/>
              </a:spcAft>
              <a:buClr>
                <a:schemeClr val="lt1"/>
              </a:buClr>
              <a:buSzPts val="2800"/>
              <a:buFont typeface="Arial"/>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7" name="Google Shape;57;p15"/>
          <p:cNvSpPr txBox="1"/>
          <p:nvPr>
            <p:ph idx="1" type="subTitle"/>
          </p:nvPr>
        </p:nvSpPr>
        <p:spPr>
          <a:xfrm>
            <a:off x="5363550" y="2724625"/>
            <a:ext cx="2956500" cy="1784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200"/>
              <a:buNone/>
              <a:defRPr/>
            </a:lvl1pPr>
            <a:lvl2pPr lvl="1" rtl="0" algn="r">
              <a:lnSpc>
                <a:spcPct val="100000"/>
              </a:lnSpc>
              <a:spcBef>
                <a:spcPts val="0"/>
              </a:spcBef>
              <a:spcAft>
                <a:spcPts val="0"/>
              </a:spcAft>
              <a:buClr>
                <a:schemeClr val="lt1"/>
              </a:buClr>
              <a:buSzPts val="1200"/>
              <a:buNone/>
              <a:defRPr/>
            </a:lvl2pPr>
            <a:lvl3pPr lvl="2" rtl="0" algn="r">
              <a:lnSpc>
                <a:spcPct val="100000"/>
              </a:lnSpc>
              <a:spcBef>
                <a:spcPts val="0"/>
              </a:spcBef>
              <a:spcAft>
                <a:spcPts val="0"/>
              </a:spcAft>
              <a:buClr>
                <a:schemeClr val="lt1"/>
              </a:buClr>
              <a:buSzPts val="1200"/>
              <a:buNone/>
              <a:defRPr/>
            </a:lvl3pPr>
            <a:lvl4pPr lvl="3" rtl="0" algn="r">
              <a:lnSpc>
                <a:spcPct val="100000"/>
              </a:lnSpc>
              <a:spcBef>
                <a:spcPts val="0"/>
              </a:spcBef>
              <a:spcAft>
                <a:spcPts val="0"/>
              </a:spcAft>
              <a:buClr>
                <a:schemeClr val="lt1"/>
              </a:buClr>
              <a:buSzPts val="1200"/>
              <a:buNone/>
              <a:defRPr/>
            </a:lvl4pPr>
            <a:lvl5pPr lvl="4" rtl="0" algn="r">
              <a:lnSpc>
                <a:spcPct val="100000"/>
              </a:lnSpc>
              <a:spcBef>
                <a:spcPts val="0"/>
              </a:spcBef>
              <a:spcAft>
                <a:spcPts val="0"/>
              </a:spcAft>
              <a:buClr>
                <a:schemeClr val="lt1"/>
              </a:buClr>
              <a:buSzPts val="1200"/>
              <a:buNone/>
              <a:defRPr/>
            </a:lvl5pPr>
            <a:lvl6pPr lvl="5" rtl="0" algn="r">
              <a:lnSpc>
                <a:spcPct val="100000"/>
              </a:lnSpc>
              <a:spcBef>
                <a:spcPts val="0"/>
              </a:spcBef>
              <a:spcAft>
                <a:spcPts val="0"/>
              </a:spcAft>
              <a:buClr>
                <a:schemeClr val="lt1"/>
              </a:buClr>
              <a:buSzPts val="1200"/>
              <a:buNone/>
              <a:defRPr/>
            </a:lvl6pPr>
            <a:lvl7pPr lvl="6" rtl="0" algn="r">
              <a:lnSpc>
                <a:spcPct val="100000"/>
              </a:lnSpc>
              <a:spcBef>
                <a:spcPts val="0"/>
              </a:spcBef>
              <a:spcAft>
                <a:spcPts val="0"/>
              </a:spcAft>
              <a:buClr>
                <a:schemeClr val="lt1"/>
              </a:buClr>
              <a:buSzPts val="1200"/>
              <a:buNone/>
              <a:defRPr/>
            </a:lvl7pPr>
            <a:lvl8pPr lvl="7" rtl="0" algn="r">
              <a:lnSpc>
                <a:spcPct val="100000"/>
              </a:lnSpc>
              <a:spcBef>
                <a:spcPts val="0"/>
              </a:spcBef>
              <a:spcAft>
                <a:spcPts val="0"/>
              </a:spcAft>
              <a:buClr>
                <a:schemeClr val="lt1"/>
              </a:buClr>
              <a:buSzPts val="1200"/>
              <a:buNone/>
              <a:defRPr/>
            </a:lvl8pPr>
            <a:lvl9pPr lvl="8" rtl="0" algn="r">
              <a:lnSpc>
                <a:spcPct val="100000"/>
              </a:lnSpc>
              <a:spcBef>
                <a:spcPts val="0"/>
              </a:spcBef>
              <a:spcAft>
                <a:spcPts val="0"/>
              </a:spcAft>
              <a:buClr>
                <a:schemeClr val="lt1"/>
              </a:buClr>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Title + text 5">
    <p:spTree>
      <p:nvGrpSpPr>
        <p:cNvPr id="58" name="Shape 58"/>
        <p:cNvGrpSpPr/>
        <p:nvPr/>
      </p:nvGrpSpPr>
      <p:grpSpPr>
        <a:xfrm>
          <a:off x="0" y="0"/>
          <a:ext cx="0" cy="0"/>
          <a:chOff x="0" y="0"/>
          <a:chExt cx="0" cy="0"/>
        </a:xfrm>
      </p:grpSpPr>
      <p:sp>
        <p:nvSpPr>
          <p:cNvPr id="59" name="Google Shape;59;p16"/>
          <p:cNvSpPr txBox="1"/>
          <p:nvPr>
            <p:ph idx="1" type="subTitle"/>
          </p:nvPr>
        </p:nvSpPr>
        <p:spPr>
          <a:xfrm>
            <a:off x="2258125" y="3106325"/>
            <a:ext cx="3029100" cy="10095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1100"/>
              <a:buNone/>
              <a:defRPr sz="1100"/>
            </a:lvl1pPr>
            <a:lvl2pPr lvl="1" rtl="0" algn="l">
              <a:lnSpc>
                <a:spcPct val="90000"/>
              </a:lnSpc>
              <a:spcBef>
                <a:spcPts val="1600"/>
              </a:spcBef>
              <a:spcAft>
                <a:spcPts val="0"/>
              </a:spcAft>
              <a:buClr>
                <a:schemeClr val="dk1"/>
              </a:buClr>
              <a:buSzPts val="2400"/>
              <a:buNone/>
              <a:defRPr/>
            </a:lvl2pPr>
            <a:lvl3pPr lvl="2" rtl="0" algn="l">
              <a:lnSpc>
                <a:spcPct val="90000"/>
              </a:lnSpc>
              <a:spcBef>
                <a:spcPts val="1600"/>
              </a:spcBef>
              <a:spcAft>
                <a:spcPts val="0"/>
              </a:spcAft>
              <a:buClr>
                <a:schemeClr val="dk1"/>
              </a:buClr>
              <a:buSzPts val="2000"/>
              <a:buNone/>
              <a:defRPr/>
            </a:lvl3pPr>
            <a:lvl4pPr lvl="3" rtl="0" algn="l">
              <a:lnSpc>
                <a:spcPct val="90000"/>
              </a:lnSpc>
              <a:spcBef>
                <a:spcPts val="1600"/>
              </a:spcBef>
              <a:spcAft>
                <a:spcPts val="0"/>
              </a:spcAft>
              <a:buClr>
                <a:schemeClr val="dk1"/>
              </a:buClr>
              <a:buSzPts val="1800"/>
              <a:buNone/>
              <a:defRPr/>
            </a:lvl4pPr>
            <a:lvl5pPr lvl="4" rtl="0" algn="l">
              <a:lnSpc>
                <a:spcPct val="90000"/>
              </a:lnSpc>
              <a:spcBef>
                <a:spcPts val="1600"/>
              </a:spcBef>
              <a:spcAft>
                <a:spcPts val="0"/>
              </a:spcAft>
              <a:buClr>
                <a:schemeClr val="dk1"/>
              </a:buClr>
              <a:buSzPts val="1800"/>
              <a:buNone/>
              <a:defRPr/>
            </a:lvl5pPr>
            <a:lvl6pPr lvl="5" rtl="0" algn="l">
              <a:lnSpc>
                <a:spcPct val="90000"/>
              </a:lnSpc>
              <a:spcBef>
                <a:spcPts val="1600"/>
              </a:spcBef>
              <a:spcAft>
                <a:spcPts val="0"/>
              </a:spcAft>
              <a:buClr>
                <a:schemeClr val="dk1"/>
              </a:buClr>
              <a:buSzPts val="1800"/>
              <a:buNone/>
              <a:defRPr/>
            </a:lvl6pPr>
            <a:lvl7pPr lvl="6" rtl="0" algn="l">
              <a:lnSpc>
                <a:spcPct val="90000"/>
              </a:lnSpc>
              <a:spcBef>
                <a:spcPts val="1600"/>
              </a:spcBef>
              <a:spcAft>
                <a:spcPts val="0"/>
              </a:spcAft>
              <a:buClr>
                <a:schemeClr val="dk1"/>
              </a:buClr>
              <a:buSzPts val="1800"/>
              <a:buNone/>
              <a:defRPr/>
            </a:lvl7pPr>
            <a:lvl8pPr lvl="7" rtl="0" algn="l">
              <a:lnSpc>
                <a:spcPct val="90000"/>
              </a:lnSpc>
              <a:spcBef>
                <a:spcPts val="1600"/>
              </a:spcBef>
              <a:spcAft>
                <a:spcPts val="0"/>
              </a:spcAft>
              <a:buClr>
                <a:schemeClr val="dk1"/>
              </a:buClr>
              <a:buSzPts val="1800"/>
              <a:buNone/>
              <a:defRPr/>
            </a:lvl8pPr>
            <a:lvl9pPr lvl="8" rtl="0" algn="l">
              <a:lnSpc>
                <a:spcPct val="90000"/>
              </a:lnSpc>
              <a:spcBef>
                <a:spcPts val="1600"/>
              </a:spcBef>
              <a:spcAft>
                <a:spcPts val="1600"/>
              </a:spcAft>
              <a:buClr>
                <a:schemeClr val="dk1"/>
              </a:buClr>
              <a:buSzPts val="1800"/>
              <a:buNone/>
              <a:defRPr/>
            </a:lvl9pPr>
          </a:lstStyle>
          <a:p/>
        </p:txBody>
      </p:sp>
      <p:sp>
        <p:nvSpPr>
          <p:cNvPr id="60" name="Google Shape;60;p16"/>
          <p:cNvSpPr txBox="1"/>
          <p:nvPr>
            <p:ph type="ctrTitle"/>
          </p:nvPr>
        </p:nvSpPr>
        <p:spPr>
          <a:xfrm rot="5400000">
            <a:off x="7241489" y="1041025"/>
            <a:ext cx="1702800" cy="48750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dk1"/>
              </a:buClr>
              <a:buSzPts val="2400"/>
              <a:buFont typeface="Arial"/>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hyperlink" Target="https://public.tableau.com/app/profile/geetha.shanthibushan/viz/AirbnbPriceAnalysisPrediction/AirbnbPriceAnalysis_1" TargetMode="External"/><Relationship Id="rId5" Type="http://schemas.openxmlformats.org/officeDocument/2006/relationships/hyperlink" Target="https://airbnb-top200-mapping.herokuapp.com/" TargetMode="External"/><Relationship Id="rId6" Type="http://schemas.openxmlformats.org/officeDocument/2006/relationships/hyperlink" Target="https://bostonapp.herokuapp.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insideairbnb.com/boston/?neighbourhood=&amp;filterEntireHomes=false&amp;filterHighlyAvailable=false&amp;filterRecentReviews=false&amp;filterMultiListings=fals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5.png"/><Relationship Id="rId13" Type="http://schemas.openxmlformats.org/officeDocument/2006/relationships/image" Target="../media/image10.png"/><Relationship Id="rId12"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3.png"/><Relationship Id="rId1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7"/>
          <p:cNvSpPr/>
          <p:nvPr/>
        </p:nvSpPr>
        <p:spPr>
          <a:xfrm rot="5400000">
            <a:off x="1735750" y="239125"/>
            <a:ext cx="2496300" cy="4777500"/>
          </a:xfrm>
          <a:prstGeom prst="rect">
            <a:avLst/>
          </a:prstGeom>
          <a:solidFill>
            <a:srgbClr val="E5D577">
              <a:alpha val="8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7"/>
          <p:cNvSpPr txBox="1"/>
          <p:nvPr>
            <p:ph type="ctrTitle"/>
          </p:nvPr>
        </p:nvSpPr>
        <p:spPr>
          <a:xfrm>
            <a:off x="671809" y="1644322"/>
            <a:ext cx="4735200" cy="11694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Clr>
                <a:srgbClr val="3F3F3F"/>
              </a:buClr>
              <a:buSzPts val="4800"/>
              <a:buFont typeface="Times New Roman"/>
              <a:buNone/>
            </a:pPr>
            <a:r>
              <a:rPr lang="en-CA" sz="4000">
                <a:solidFill>
                  <a:srgbClr val="3F3F3F"/>
                </a:solidFill>
                <a:latin typeface="Times New Roman"/>
                <a:ea typeface="Times New Roman"/>
                <a:cs typeface="Times New Roman"/>
                <a:sym typeface="Times New Roman"/>
              </a:rPr>
              <a:t>       </a:t>
            </a:r>
            <a:br>
              <a:rPr lang="en-CA" sz="4000">
                <a:solidFill>
                  <a:srgbClr val="3F3F3F"/>
                </a:solidFill>
                <a:latin typeface="Times New Roman"/>
                <a:ea typeface="Times New Roman"/>
                <a:cs typeface="Times New Roman"/>
                <a:sym typeface="Times New Roman"/>
              </a:rPr>
            </a:br>
            <a:r>
              <a:rPr b="1" lang="en-CA" sz="3200">
                <a:solidFill>
                  <a:srgbClr val="3F3F3F"/>
                </a:solidFill>
                <a:latin typeface="EB Garamond"/>
                <a:ea typeface="EB Garamond"/>
                <a:cs typeface="EB Garamond"/>
                <a:sym typeface="EB Garamond"/>
              </a:rPr>
              <a:t>Airbnb Price Prediction City of Boston</a:t>
            </a:r>
            <a:endParaRPr b="1" sz="3200">
              <a:solidFill>
                <a:srgbClr val="3F3F3F"/>
              </a:solidFill>
              <a:latin typeface="EB Garamond"/>
              <a:ea typeface="EB Garamond"/>
              <a:cs typeface="EB Garamond"/>
              <a:sym typeface="EB Garamond"/>
            </a:endParaRPr>
          </a:p>
        </p:txBody>
      </p:sp>
      <p:sp>
        <p:nvSpPr>
          <p:cNvPr id="67" name="Google Shape;67;p17"/>
          <p:cNvSpPr txBox="1"/>
          <p:nvPr>
            <p:ph idx="4294967295" type="subTitle"/>
          </p:nvPr>
        </p:nvSpPr>
        <p:spPr>
          <a:xfrm>
            <a:off x="1039575" y="3206400"/>
            <a:ext cx="2772900" cy="71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200"/>
              <a:buNone/>
            </a:pPr>
            <a:r>
              <a:t/>
            </a:r>
            <a:endParaRPr sz="1400">
              <a:solidFill>
                <a:srgbClr val="3F3F3F"/>
              </a:solidFill>
              <a:latin typeface="Times New Roman"/>
              <a:ea typeface="Times New Roman"/>
              <a:cs typeface="Times New Roman"/>
              <a:sym typeface="Times New Roman"/>
            </a:endParaRPr>
          </a:p>
          <a:p>
            <a:pPr indent="0" lvl="0" marL="0" rtl="0" algn="l">
              <a:lnSpc>
                <a:spcPct val="100000"/>
              </a:lnSpc>
              <a:spcBef>
                <a:spcPts val="1200"/>
              </a:spcBef>
              <a:spcAft>
                <a:spcPts val="0"/>
              </a:spcAft>
              <a:buSzPts val="1200"/>
              <a:buNone/>
            </a:pPr>
            <a:r>
              <a:rPr b="1" lang="en-CA" sz="1500">
                <a:solidFill>
                  <a:srgbClr val="3F3F3F"/>
                </a:solidFill>
                <a:latin typeface="EB Garamond"/>
                <a:ea typeface="EB Garamond"/>
                <a:cs typeface="EB Garamond"/>
                <a:sym typeface="EB Garamond"/>
              </a:rPr>
              <a:t>Group 6 - Final Group Project</a:t>
            </a:r>
            <a:endParaRPr b="1" sz="1500">
              <a:solidFill>
                <a:srgbClr val="3F3F3F"/>
              </a:solidFill>
              <a:latin typeface="EB Garamond"/>
              <a:ea typeface="EB Garamond"/>
              <a:cs typeface="EB Garamond"/>
              <a:sym typeface="EB Garamond"/>
            </a:endParaRPr>
          </a:p>
          <a:p>
            <a:pPr indent="0" lvl="0" marL="0" rtl="0" algn="l">
              <a:lnSpc>
                <a:spcPct val="100000"/>
              </a:lnSpc>
              <a:spcBef>
                <a:spcPts val="0"/>
              </a:spcBef>
              <a:spcAft>
                <a:spcPts val="0"/>
              </a:spcAft>
              <a:buSzPts val="1200"/>
              <a:buNone/>
            </a:pPr>
            <a:r>
              <a:rPr b="1" lang="en-CA" sz="1500">
                <a:solidFill>
                  <a:srgbClr val="3F3F3F"/>
                </a:solidFill>
                <a:latin typeface="EB Garamond"/>
                <a:ea typeface="EB Garamond"/>
                <a:cs typeface="EB Garamond"/>
                <a:sym typeface="EB Garamond"/>
              </a:rPr>
              <a:t>August 2021</a:t>
            </a:r>
            <a:endParaRPr b="1" sz="1500">
              <a:solidFill>
                <a:srgbClr val="3F3F3F"/>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2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26"/>
          <p:cNvSpPr/>
          <p:nvPr/>
        </p:nvSpPr>
        <p:spPr>
          <a:xfrm>
            <a:off x="0" y="0"/>
            <a:ext cx="1510167" cy="5143500"/>
          </a:xfrm>
          <a:prstGeom prst="rect">
            <a:avLst/>
          </a:prstGeom>
          <a:solidFill>
            <a:srgbClr val="8C7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26"/>
          <p:cNvSpPr/>
          <p:nvPr>
            <p:ph type="ctrTitle"/>
          </p:nvPr>
        </p:nvSpPr>
        <p:spPr>
          <a:xfrm>
            <a:off x="480049" y="1555775"/>
            <a:ext cx="2225700" cy="2031900"/>
          </a:xfrm>
          <a:prstGeom prst="ellipse">
            <a:avLst/>
          </a:prstGeom>
          <a:gradFill>
            <a:gsLst>
              <a:gs pos="0">
                <a:srgbClr val="424242"/>
              </a:gs>
              <a:gs pos="100000">
                <a:srgbClr val="010101"/>
              </a:gs>
            </a:gsLst>
            <a:path path="circle">
              <a:fillToRect b="50%" l="50%" r="50%" t="50%"/>
            </a:path>
            <a:tileRect/>
          </a:gra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800"/>
              <a:buFont typeface="Arial"/>
              <a:buNone/>
            </a:pPr>
            <a:r>
              <a:rPr b="1" lang="en-CA" sz="1900">
                <a:solidFill>
                  <a:srgbClr val="FFFFFF"/>
                </a:solidFill>
                <a:latin typeface="EB Garamond"/>
                <a:ea typeface="EB Garamond"/>
                <a:cs typeface="EB Garamond"/>
                <a:sym typeface="EB Garamond"/>
              </a:rPr>
              <a:t>Heatmap: Features Correlation</a:t>
            </a:r>
            <a:r>
              <a:rPr b="1" lang="en-CA" sz="1900">
                <a:solidFill>
                  <a:srgbClr val="FFFFFF"/>
                </a:solidFill>
              </a:rPr>
              <a:t> </a:t>
            </a:r>
            <a:endParaRPr sz="1900">
              <a:latin typeface="Times New Roman"/>
              <a:ea typeface="Times New Roman"/>
              <a:cs typeface="Times New Roman"/>
              <a:sym typeface="Times New Roman"/>
            </a:endParaRPr>
          </a:p>
        </p:txBody>
      </p:sp>
      <p:pic>
        <p:nvPicPr>
          <p:cNvPr descr="Chart, treemap chart&#10;&#10;Description automatically generated" id="205" name="Google Shape;205;p26"/>
          <p:cNvPicPr preferRelativeResize="0"/>
          <p:nvPr/>
        </p:nvPicPr>
        <p:blipFill rotWithShape="1">
          <a:blip r:embed="rId3">
            <a:alphaModFix/>
          </a:blip>
          <a:srcRect b="0" l="0" r="0" t="0"/>
          <a:stretch/>
        </p:blipFill>
        <p:spPr>
          <a:xfrm>
            <a:off x="2937412" y="1004080"/>
            <a:ext cx="5391150" cy="3369467"/>
          </a:xfrm>
          <a:prstGeom prst="rect">
            <a:avLst/>
          </a:prstGeom>
          <a:noFill/>
          <a:ln>
            <a:noFill/>
          </a:ln>
        </p:spPr>
      </p:pic>
      <p:sp>
        <p:nvSpPr>
          <p:cNvPr id="206" name="Google Shape;206;p26"/>
          <p:cNvSpPr txBox="1"/>
          <p:nvPr/>
        </p:nvSpPr>
        <p:spPr>
          <a:xfrm>
            <a:off x="2014179" y="388523"/>
            <a:ext cx="6191408"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CA" sz="2000" u="none" cap="none" strike="noStrike">
                <a:solidFill>
                  <a:srgbClr val="000000"/>
                </a:solidFill>
                <a:latin typeface="EB Garamond"/>
                <a:ea typeface="EB Garamond"/>
                <a:cs typeface="EB Garamond"/>
                <a:sym typeface="EB Garamond"/>
              </a:rPr>
              <a:t>Exploratory Analysis:</a:t>
            </a:r>
            <a:endParaRPr>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7" name="Google Shape;207;p26"/>
          <p:cNvSpPr txBox="1"/>
          <p:nvPr/>
        </p:nvSpPr>
        <p:spPr>
          <a:xfrm>
            <a:off x="1687599" y="4509075"/>
            <a:ext cx="7131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CA" sz="1200" u="none" cap="none" strike="noStrike">
                <a:solidFill>
                  <a:srgbClr val="0E1DED"/>
                </a:solidFill>
                <a:latin typeface="EB Garamond"/>
                <a:ea typeface="EB Garamond"/>
                <a:cs typeface="EB Garamond"/>
                <a:sym typeface="EB Garamond"/>
              </a:rPr>
              <a:t>X variables included the features shown in the correlation matrix above, and our 'y' variable was price.</a:t>
            </a:r>
            <a:endParaRPr>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27"/>
          <p:cNvSpPr/>
          <p:nvPr/>
        </p:nvSpPr>
        <p:spPr>
          <a:xfrm>
            <a:off x="-17100" y="-24300"/>
            <a:ext cx="9178200" cy="5167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27"/>
          <p:cNvSpPr/>
          <p:nvPr/>
        </p:nvSpPr>
        <p:spPr>
          <a:xfrm>
            <a:off x="0" y="0"/>
            <a:ext cx="1510200" cy="5143500"/>
          </a:xfrm>
          <a:prstGeom prst="rect">
            <a:avLst/>
          </a:prstGeom>
          <a:solidFill>
            <a:srgbClr val="8C7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 name="Google Shape;214;p27"/>
          <p:cNvSpPr/>
          <p:nvPr>
            <p:ph type="ctrTitle"/>
          </p:nvPr>
        </p:nvSpPr>
        <p:spPr>
          <a:xfrm>
            <a:off x="928856" y="230059"/>
            <a:ext cx="2064300" cy="2031900"/>
          </a:xfrm>
          <a:prstGeom prst="ellipse">
            <a:avLst/>
          </a:prstGeom>
          <a:gradFill>
            <a:gsLst>
              <a:gs pos="0">
                <a:srgbClr val="424242"/>
              </a:gs>
              <a:gs pos="100000">
                <a:srgbClr val="010101"/>
              </a:gs>
            </a:gsLst>
            <a:path path="circle">
              <a:fillToRect b="50%" l="50%" r="50%" t="50%"/>
            </a:path>
            <a:tileRect/>
          </a:gra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800"/>
              <a:buFont typeface="Arial"/>
              <a:buNone/>
            </a:pPr>
            <a:r>
              <a:rPr b="1" lang="en-CA" sz="1500">
                <a:solidFill>
                  <a:srgbClr val="FFFFFF"/>
                </a:solidFill>
                <a:latin typeface="EB Garamond"/>
                <a:ea typeface="EB Garamond"/>
                <a:cs typeface="EB Garamond"/>
                <a:sym typeface="EB Garamond"/>
              </a:rPr>
              <a:t>Split of Train &amp; Test Data</a:t>
            </a:r>
            <a:endParaRPr b="1" sz="1500">
              <a:solidFill>
                <a:srgbClr val="FFFFFF"/>
              </a:solidFill>
              <a:latin typeface="EB Garamond"/>
              <a:ea typeface="EB Garamond"/>
              <a:cs typeface="EB Garamond"/>
              <a:sym typeface="EB Garamond"/>
            </a:endParaRPr>
          </a:p>
        </p:txBody>
      </p:sp>
      <p:sp>
        <p:nvSpPr>
          <p:cNvPr id="215" name="Google Shape;215;p27"/>
          <p:cNvSpPr txBox="1"/>
          <p:nvPr/>
        </p:nvSpPr>
        <p:spPr>
          <a:xfrm>
            <a:off x="3791110" y="518191"/>
            <a:ext cx="3305094"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1" lang="en-CA" sz="1200" u="none" cap="none" strike="noStrike">
                <a:solidFill>
                  <a:srgbClr val="BF9000"/>
                </a:solidFill>
                <a:latin typeface="EB Garamond"/>
                <a:ea typeface="EB Garamond"/>
                <a:cs typeface="EB Garamond"/>
                <a:sym typeface="EB Garamond"/>
              </a:rPr>
              <a:t>Statistical Modeling Methodology</a:t>
            </a:r>
            <a:endParaRPr b="1" i="0" sz="1200" u="none" cap="none" strike="noStrike">
              <a:solidFill>
                <a:srgbClr val="BF9000"/>
              </a:solidFill>
              <a:latin typeface="EB Garamond"/>
              <a:ea typeface="EB Garamond"/>
              <a:cs typeface="EB Garamond"/>
              <a:sym typeface="EB Garamond"/>
            </a:endParaRPr>
          </a:p>
        </p:txBody>
      </p:sp>
      <p:sp>
        <p:nvSpPr>
          <p:cNvPr id="216" name="Google Shape;216;p27"/>
          <p:cNvSpPr/>
          <p:nvPr/>
        </p:nvSpPr>
        <p:spPr>
          <a:xfrm>
            <a:off x="339504" y="2865579"/>
            <a:ext cx="2064265" cy="2031956"/>
          </a:xfrm>
          <a:prstGeom prst="ellipse">
            <a:avLst/>
          </a:prstGeom>
          <a:gradFill>
            <a:gsLst>
              <a:gs pos="0">
                <a:srgbClr val="424242"/>
              </a:gs>
              <a:gs pos="100000">
                <a:srgbClr val="010101"/>
              </a:gs>
            </a:gsLst>
            <a:path path="circle">
              <a:fillToRect b="50%" l="50%" r="50%" t="50%"/>
            </a:path>
            <a:tileRect/>
          </a:gra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2800"/>
              <a:buFont typeface="Arial"/>
              <a:buNone/>
            </a:pPr>
            <a:r>
              <a:rPr b="1" i="0" lang="en-CA" sz="1500" u="none" cap="none" strike="noStrike">
                <a:solidFill>
                  <a:srgbClr val="FFFFFF"/>
                </a:solidFill>
                <a:latin typeface="EB Garamond"/>
                <a:ea typeface="EB Garamond"/>
                <a:cs typeface="EB Garamond"/>
                <a:sym typeface="EB Garamond"/>
              </a:rPr>
              <a:t>Regression </a:t>
            </a:r>
            <a:r>
              <a:rPr b="1" lang="en-CA" sz="1500">
                <a:solidFill>
                  <a:srgbClr val="FFFFFF"/>
                </a:solidFill>
                <a:latin typeface="EB Garamond"/>
                <a:ea typeface="EB Garamond"/>
                <a:cs typeface="EB Garamond"/>
                <a:sym typeface="EB Garamond"/>
              </a:rPr>
              <a:t>Models</a:t>
            </a:r>
            <a:endParaRPr b="1" i="0" sz="1500" u="none" cap="none" strike="noStrike">
              <a:solidFill>
                <a:srgbClr val="FFFFFF"/>
              </a:solidFill>
              <a:latin typeface="EB Garamond"/>
              <a:ea typeface="EB Garamond"/>
              <a:cs typeface="EB Garamond"/>
              <a:sym typeface="EB Garamond"/>
            </a:endParaRPr>
          </a:p>
        </p:txBody>
      </p:sp>
      <p:sp>
        <p:nvSpPr>
          <p:cNvPr id="217" name="Google Shape;217;p27"/>
          <p:cNvSpPr/>
          <p:nvPr/>
        </p:nvSpPr>
        <p:spPr>
          <a:xfrm>
            <a:off x="3131600" y="3003300"/>
            <a:ext cx="1578900" cy="1442700"/>
          </a:xfrm>
          <a:prstGeom prst="hexagon">
            <a:avLst>
              <a:gd fmla="val 25000" name="adj"/>
              <a:gd fmla="val 115470" name="vf"/>
            </a:avLst>
          </a:prstGeom>
          <a:gradFill>
            <a:gsLst>
              <a:gs pos="0">
                <a:srgbClr val="F5D0D0"/>
              </a:gs>
              <a:gs pos="100000">
                <a:srgbClr val="D96868"/>
              </a:gs>
            </a:gsLst>
            <a:path path="circle">
              <a:fillToRect b="50%" l="50%" r="50%" t="50%"/>
            </a:path>
            <a:tileRect/>
          </a:gradFill>
          <a:ln cap="flat" cmpd="sng" w="9525">
            <a:solidFill>
              <a:srgbClr val="FF000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CA" sz="1400" u="none" cap="none" strike="noStrike">
                <a:solidFill>
                  <a:schemeClr val="dk1"/>
                </a:solidFill>
                <a:latin typeface="EB Garamond"/>
                <a:ea typeface="EB Garamond"/>
                <a:cs typeface="EB Garamond"/>
                <a:sym typeface="EB Garamond"/>
              </a:rPr>
              <a:t>Random Forest Regressor</a:t>
            </a:r>
            <a:endParaRPr i="0" sz="1400" u="none" cap="none" strike="noStrike">
              <a:solidFill>
                <a:schemeClr val="dk1"/>
              </a:solidFill>
              <a:latin typeface="EB Garamond"/>
              <a:ea typeface="EB Garamond"/>
              <a:cs typeface="EB Garamond"/>
              <a:sym typeface="EB Garamond"/>
            </a:endParaRPr>
          </a:p>
        </p:txBody>
      </p:sp>
      <p:sp>
        <p:nvSpPr>
          <p:cNvPr id="218" name="Google Shape;218;p27"/>
          <p:cNvSpPr/>
          <p:nvPr/>
        </p:nvSpPr>
        <p:spPr>
          <a:xfrm>
            <a:off x="4632200" y="3003300"/>
            <a:ext cx="1578900" cy="1481400"/>
          </a:xfrm>
          <a:prstGeom prst="hexagon">
            <a:avLst>
              <a:gd fmla="val 25000" name="adj"/>
              <a:gd fmla="val 115470" name="vf"/>
            </a:avLst>
          </a:prstGeom>
          <a:gradFill>
            <a:gsLst>
              <a:gs pos="0">
                <a:srgbClr val="DFE9FB"/>
              </a:gs>
              <a:gs pos="100000">
                <a:srgbClr val="6E9BE7"/>
              </a:gs>
            </a:gsLst>
            <a:path path="circle">
              <a:fillToRect b="50%" l="50%" r="50%" t="50%"/>
            </a:path>
            <a:tileRect/>
          </a:gradFill>
          <a:ln cap="flat" cmpd="sng" w="12700">
            <a:solidFill>
              <a:srgbClr val="0E1DE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CA" sz="1400" u="none" cap="none" strike="noStrike">
                <a:solidFill>
                  <a:schemeClr val="dk1"/>
                </a:solidFill>
                <a:latin typeface="EB Garamond"/>
                <a:ea typeface="EB Garamond"/>
                <a:cs typeface="EB Garamond"/>
                <a:sym typeface="EB Garamond"/>
              </a:rPr>
              <a:t>Linear Reg</a:t>
            </a:r>
            <a:r>
              <a:rPr i="0" lang="en-CA" sz="1400" u="none" cap="none" strike="noStrike">
                <a:solidFill>
                  <a:schemeClr val="dk1"/>
                </a:solidFill>
                <a:latin typeface="EB Garamond"/>
                <a:ea typeface="EB Garamond"/>
                <a:cs typeface="EB Garamond"/>
                <a:sym typeface="EB Garamond"/>
              </a:rPr>
              <a:t>ression</a:t>
            </a:r>
            <a:endParaRPr i="0" sz="1400" u="none" cap="none" strike="noStrike">
              <a:solidFill>
                <a:schemeClr val="dk1"/>
              </a:solidFill>
              <a:latin typeface="EB Garamond"/>
              <a:ea typeface="EB Garamond"/>
              <a:cs typeface="EB Garamond"/>
              <a:sym typeface="EB Garamond"/>
            </a:endParaRPr>
          </a:p>
        </p:txBody>
      </p:sp>
      <p:sp>
        <p:nvSpPr>
          <p:cNvPr id="219" name="Google Shape;219;p27"/>
          <p:cNvSpPr/>
          <p:nvPr/>
        </p:nvSpPr>
        <p:spPr>
          <a:xfrm>
            <a:off x="6097175" y="2983950"/>
            <a:ext cx="1625400" cy="1481400"/>
          </a:xfrm>
          <a:prstGeom prst="hexagon">
            <a:avLst>
              <a:gd fmla="val 25000" name="adj"/>
              <a:gd fmla="val 115470" name="vf"/>
            </a:avLst>
          </a:prstGeom>
          <a:gradFill>
            <a:gsLst>
              <a:gs pos="0">
                <a:srgbClr val="FFF6DB"/>
              </a:gs>
              <a:gs pos="100000">
                <a:srgbClr val="FAD25C"/>
              </a:gs>
            </a:gsLst>
            <a:lin ang="5400012" scaled="0"/>
          </a:gra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CA" sz="1400" u="none" cap="none" strike="noStrike">
                <a:solidFill>
                  <a:schemeClr val="dk1"/>
                </a:solidFill>
                <a:latin typeface="EB Garamond"/>
                <a:ea typeface="EB Garamond"/>
                <a:cs typeface="EB Garamond"/>
                <a:sym typeface="EB Garamond"/>
              </a:rPr>
              <a:t>Decision Tree Regression</a:t>
            </a:r>
            <a:endParaRPr i="0" sz="1400" u="none" cap="none" strike="noStrike">
              <a:solidFill>
                <a:schemeClr val="dk1"/>
              </a:solidFill>
              <a:latin typeface="EB Garamond"/>
              <a:ea typeface="EB Garamond"/>
              <a:cs typeface="EB Garamond"/>
              <a:sym typeface="EB Garamond"/>
            </a:endParaRPr>
          </a:p>
        </p:txBody>
      </p:sp>
      <p:sp>
        <p:nvSpPr>
          <p:cNvPr id="220" name="Google Shape;220;p27"/>
          <p:cNvSpPr/>
          <p:nvPr/>
        </p:nvSpPr>
        <p:spPr>
          <a:xfrm>
            <a:off x="4009145" y="803462"/>
            <a:ext cx="1671275" cy="778008"/>
          </a:xfrm>
          <a:prstGeom prst="rect">
            <a:avLst/>
          </a:prstGeom>
          <a:gradFill>
            <a:gsLst>
              <a:gs pos="0">
                <a:srgbClr val="DBD4EB"/>
              </a:gs>
              <a:gs pos="100000">
                <a:srgbClr val="9180BB"/>
              </a:gs>
            </a:gsLst>
            <a:path path="circle">
              <a:fillToRect b="50%" l="50%" r="50%" t="50%"/>
            </a:path>
            <a:tileRect/>
          </a:gra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CA" sz="1400" u="none" cap="none" strike="noStrike">
                <a:solidFill>
                  <a:schemeClr val="dk1"/>
                </a:solidFill>
                <a:latin typeface="EB Garamond"/>
                <a:ea typeface="EB Garamond"/>
                <a:cs typeface="EB Garamond"/>
                <a:sym typeface="EB Garamond"/>
              </a:rPr>
              <a:t>Train Data</a:t>
            </a:r>
            <a:endParaRPr>
              <a:solidFill>
                <a:schemeClr val="dk1"/>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b="1" i="0" lang="en-CA" sz="1400" u="none" cap="none" strike="noStrike">
                <a:solidFill>
                  <a:schemeClr val="dk1"/>
                </a:solidFill>
                <a:latin typeface="EB Garamond"/>
                <a:ea typeface="EB Garamond"/>
                <a:cs typeface="EB Garamond"/>
                <a:sym typeface="EB Garamond"/>
              </a:rPr>
              <a:t>70%</a:t>
            </a:r>
            <a:endParaRPr b="1" i="0" sz="1400" u="none" cap="none" strike="noStrike">
              <a:solidFill>
                <a:schemeClr val="dk1"/>
              </a:solidFill>
              <a:latin typeface="EB Garamond"/>
              <a:ea typeface="EB Garamond"/>
              <a:cs typeface="EB Garamond"/>
              <a:sym typeface="EB Garamond"/>
            </a:endParaRPr>
          </a:p>
        </p:txBody>
      </p:sp>
      <p:sp>
        <p:nvSpPr>
          <p:cNvPr id="221" name="Google Shape;221;p27"/>
          <p:cNvSpPr/>
          <p:nvPr/>
        </p:nvSpPr>
        <p:spPr>
          <a:xfrm>
            <a:off x="5762065" y="817869"/>
            <a:ext cx="960502" cy="763601"/>
          </a:xfrm>
          <a:prstGeom prst="rect">
            <a:avLst/>
          </a:prstGeom>
          <a:gradFill>
            <a:gsLst>
              <a:gs pos="0">
                <a:srgbClr val="BFBFBF"/>
              </a:gs>
              <a:gs pos="100000">
                <a:srgbClr val="737373"/>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CA" sz="1400" u="none" cap="none" strike="noStrike">
                <a:solidFill>
                  <a:schemeClr val="dk1"/>
                </a:solidFill>
                <a:latin typeface="EB Garamond"/>
                <a:ea typeface="EB Garamond"/>
                <a:cs typeface="EB Garamond"/>
                <a:sym typeface="EB Garamond"/>
              </a:rPr>
              <a:t>Test Data</a:t>
            </a:r>
            <a:endParaRPr>
              <a:solidFill>
                <a:schemeClr val="dk1"/>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b="1" i="0" lang="en-CA" sz="1400" u="none" cap="none" strike="noStrike">
                <a:solidFill>
                  <a:schemeClr val="dk1"/>
                </a:solidFill>
                <a:latin typeface="EB Garamond"/>
                <a:ea typeface="EB Garamond"/>
                <a:cs typeface="EB Garamond"/>
                <a:sym typeface="EB Garamond"/>
              </a:rPr>
              <a:t>30%</a:t>
            </a:r>
            <a:endParaRPr b="1" i="0" sz="1400" u="none" cap="none" strike="noStrike">
              <a:solidFill>
                <a:schemeClr val="dk1"/>
              </a:solidFill>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p2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28"/>
          <p:cNvSpPr/>
          <p:nvPr/>
        </p:nvSpPr>
        <p:spPr>
          <a:xfrm>
            <a:off x="0" y="0"/>
            <a:ext cx="1510167" cy="5143500"/>
          </a:xfrm>
          <a:prstGeom prst="rect">
            <a:avLst/>
          </a:prstGeom>
          <a:solidFill>
            <a:srgbClr val="8C7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28"/>
          <p:cNvSpPr/>
          <p:nvPr>
            <p:ph type="ctrTitle"/>
          </p:nvPr>
        </p:nvSpPr>
        <p:spPr>
          <a:xfrm>
            <a:off x="480060" y="1555772"/>
            <a:ext cx="2064265" cy="2031956"/>
          </a:xfrm>
          <a:prstGeom prst="ellipse">
            <a:avLst/>
          </a:prstGeom>
          <a:gradFill>
            <a:gsLst>
              <a:gs pos="0">
                <a:srgbClr val="424242"/>
              </a:gs>
              <a:gs pos="100000">
                <a:srgbClr val="010101"/>
              </a:gs>
            </a:gsLst>
            <a:path path="circle">
              <a:fillToRect b="50%" l="50%" r="50%" t="50%"/>
            </a:path>
            <a:tileRect/>
          </a:gra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800"/>
              <a:buFont typeface="Arial"/>
              <a:buNone/>
            </a:pPr>
            <a:r>
              <a:rPr b="1" lang="en-CA" sz="2000">
                <a:solidFill>
                  <a:srgbClr val="FFFFFF"/>
                </a:solidFill>
                <a:latin typeface="EB Garamond"/>
                <a:ea typeface="EB Garamond"/>
                <a:cs typeface="EB Garamond"/>
                <a:sym typeface="EB Garamond"/>
              </a:rPr>
              <a:t>R Square Value</a:t>
            </a:r>
            <a:endParaRPr b="1" sz="2000">
              <a:solidFill>
                <a:srgbClr val="FFFFFF"/>
              </a:solidFill>
              <a:latin typeface="EB Garamond"/>
              <a:ea typeface="EB Garamond"/>
              <a:cs typeface="EB Garamond"/>
              <a:sym typeface="EB Garamond"/>
            </a:endParaRPr>
          </a:p>
        </p:txBody>
      </p:sp>
      <p:sp>
        <p:nvSpPr>
          <p:cNvPr id="229" name="Google Shape;229;p28"/>
          <p:cNvSpPr txBox="1"/>
          <p:nvPr/>
        </p:nvSpPr>
        <p:spPr>
          <a:xfrm>
            <a:off x="2014179" y="388523"/>
            <a:ext cx="6191408"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CA" sz="2000" u="none" cap="none" strike="noStrike">
                <a:solidFill>
                  <a:srgbClr val="0C0C0C"/>
                </a:solidFill>
                <a:latin typeface="EB Garamond"/>
                <a:ea typeface="EB Garamond"/>
                <a:cs typeface="EB Garamond"/>
                <a:sym typeface="EB Garamond"/>
              </a:rPr>
              <a:t>Regression </a:t>
            </a:r>
            <a:r>
              <a:rPr b="1" lang="en-CA" sz="2000">
                <a:solidFill>
                  <a:srgbClr val="0C0C0C"/>
                </a:solidFill>
                <a:latin typeface="EB Garamond"/>
                <a:ea typeface="EB Garamond"/>
                <a:cs typeface="EB Garamond"/>
                <a:sym typeface="EB Garamond"/>
              </a:rPr>
              <a:t>Models</a:t>
            </a:r>
            <a:r>
              <a:rPr b="1" i="0" lang="en-CA" sz="2000" u="none" cap="none" strike="noStrike">
                <a:solidFill>
                  <a:srgbClr val="0C0C0C"/>
                </a:solidFill>
                <a:latin typeface="EB Garamond"/>
                <a:ea typeface="EB Garamond"/>
                <a:cs typeface="EB Garamond"/>
                <a:sym typeface="EB Garamond"/>
              </a:rPr>
              <a:t>:</a:t>
            </a:r>
            <a:endParaRPr i="0" sz="1400" u="none" cap="none" strike="noStrike">
              <a:solidFill>
                <a:srgbClr val="0C0C0C"/>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30" name="Google Shape;230;p28"/>
          <p:cNvPicPr preferRelativeResize="0"/>
          <p:nvPr/>
        </p:nvPicPr>
        <p:blipFill rotWithShape="1">
          <a:blip r:embed="rId3">
            <a:alphaModFix/>
          </a:blip>
          <a:srcRect b="0" l="0" r="0" t="0"/>
          <a:stretch/>
        </p:blipFill>
        <p:spPr>
          <a:xfrm>
            <a:off x="3382896" y="1391532"/>
            <a:ext cx="4649800" cy="21683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2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 name="Google Shape;236;p29"/>
          <p:cNvSpPr/>
          <p:nvPr/>
        </p:nvSpPr>
        <p:spPr>
          <a:xfrm>
            <a:off x="0" y="0"/>
            <a:ext cx="1510167" cy="5143500"/>
          </a:xfrm>
          <a:prstGeom prst="rect">
            <a:avLst/>
          </a:prstGeom>
          <a:solidFill>
            <a:srgbClr val="8C7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29"/>
          <p:cNvSpPr/>
          <p:nvPr>
            <p:ph type="ctrTitle"/>
          </p:nvPr>
        </p:nvSpPr>
        <p:spPr>
          <a:xfrm>
            <a:off x="1315698" y="182251"/>
            <a:ext cx="2064265" cy="2031956"/>
          </a:xfrm>
          <a:prstGeom prst="ellipse">
            <a:avLst/>
          </a:prstGeom>
          <a:gradFill>
            <a:gsLst>
              <a:gs pos="0">
                <a:srgbClr val="424242"/>
              </a:gs>
              <a:gs pos="100000">
                <a:srgbClr val="010101"/>
              </a:gs>
            </a:gsLst>
            <a:path path="circle">
              <a:fillToRect b="50%" l="50%" r="50%" t="50%"/>
            </a:path>
            <a:tileRect/>
          </a:gra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800"/>
              <a:buFont typeface="Arial"/>
              <a:buNone/>
            </a:pPr>
            <a:r>
              <a:rPr b="1" lang="en-CA" sz="1400">
                <a:solidFill>
                  <a:srgbClr val="FFFFFF"/>
                </a:solidFill>
                <a:latin typeface="EB Garamond"/>
                <a:ea typeface="EB Garamond"/>
                <a:cs typeface="EB Garamond"/>
                <a:sym typeface="EB Garamond"/>
              </a:rPr>
              <a:t>Model Optimization</a:t>
            </a:r>
            <a:endParaRPr b="1" sz="1400">
              <a:solidFill>
                <a:srgbClr val="FFFFFF"/>
              </a:solidFill>
              <a:latin typeface="EB Garamond"/>
              <a:ea typeface="EB Garamond"/>
              <a:cs typeface="EB Garamond"/>
              <a:sym typeface="EB Garamond"/>
            </a:endParaRPr>
          </a:p>
        </p:txBody>
      </p:sp>
      <p:sp>
        <p:nvSpPr>
          <p:cNvPr id="238" name="Google Shape;238;p29"/>
          <p:cNvSpPr txBox="1"/>
          <p:nvPr/>
        </p:nvSpPr>
        <p:spPr>
          <a:xfrm>
            <a:off x="3791110" y="518191"/>
            <a:ext cx="3305094"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1" lang="en-CA" sz="1200" u="none" cap="none" strike="noStrike">
                <a:solidFill>
                  <a:srgbClr val="BF9000"/>
                </a:solidFill>
                <a:latin typeface="EB Garamond"/>
                <a:ea typeface="EB Garamond"/>
                <a:cs typeface="EB Garamond"/>
                <a:sym typeface="EB Garamond"/>
              </a:rPr>
              <a:t>Statistical Modeling Methodology</a:t>
            </a:r>
            <a:endParaRPr b="1" i="0" sz="1200" u="none" cap="none" strike="noStrike">
              <a:solidFill>
                <a:srgbClr val="BF9000"/>
              </a:solidFill>
              <a:latin typeface="EB Garamond"/>
              <a:ea typeface="EB Garamond"/>
              <a:cs typeface="EB Garamond"/>
              <a:sym typeface="EB Garamond"/>
            </a:endParaRPr>
          </a:p>
        </p:txBody>
      </p:sp>
      <p:sp>
        <p:nvSpPr>
          <p:cNvPr id="239" name="Google Shape;239;p29"/>
          <p:cNvSpPr/>
          <p:nvPr/>
        </p:nvSpPr>
        <p:spPr>
          <a:xfrm>
            <a:off x="219441" y="2937617"/>
            <a:ext cx="2064265" cy="2031956"/>
          </a:xfrm>
          <a:prstGeom prst="ellipse">
            <a:avLst/>
          </a:prstGeom>
          <a:gradFill>
            <a:gsLst>
              <a:gs pos="0">
                <a:srgbClr val="424242"/>
              </a:gs>
              <a:gs pos="100000">
                <a:srgbClr val="010101"/>
              </a:gs>
            </a:gsLst>
            <a:path path="circle">
              <a:fillToRect b="50%" l="50%" r="50%" t="50%"/>
            </a:path>
            <a:tileRect/>
          </a:gra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2800"/>
              <a:buFont typeface="Arial"/>
              <a:buNone/>
            </a:pPr>
            <a:r>
              <a:rPr b="1" i="0" lang="en-CA" sz="1400" u="none" cap="none" strike="noStrike">
                <a:solidFill>
                  <a:srgbClr val="FFFFFF"/>
                </a:solidFill>
                <a:latin typeface="EB Garamond"/>
                <a:ea typeface="EB Garamond"/>
                <a:cs typeface="EB Garamond"/>
                <a:sym typeface="EB Garamond"/>
              </a:rPr>
              <a:t>Final Results</a:t>
            </a:r>
            <a:endParaRPr b="1" i="0" sz="1400" u="none" cap="none" strike="noStrike">
              <a:solidFill>
                <a:srgbClr val="FFFFFF"/>
              </a:solidFill>
              <a:latin typeface="EB Garamond"/>
              <a:ea typeface="EB Garamond"/>
              <a:cs typeface="EB Garamond"/>
              <a:sym typeface="EB Garamond"/>
            </a:endParaRPr>
          </a:p>
        </p:txBody>
      </p:sp>
      <p:sp>
        <p:nvSpPr>
          <p:cNvPr id="240" name="Google Shape;240;p29"/>
          <p:cNvSpPr/>
          <p:nvPr/>
        </p:nvSpPr>
        <p:spPr>
          <a:xfrm>
            <a:off x="4218800" y="810725"/>
            <a:ext cx="1510200" cy="777900"/>
          </a:xfrm>
          <a:prstGeom prst="rect">
            <a:avLst/>
          </a:prstGeom>
          <a:gradFill>
            <a:gsLst>
              <a:gs pos="0">
                <a:srgbClr val="DBD4EB"/>
              </a:gs>
              <a:gs pos="100000">
                <a:srgbClr val="9180BB"/>
              </a:gs>
            </a:gsLst>
            <a:path path="circle">
              <a:fillToRect b="50%" l="50%" r="50%" t="50%"/>
            </a:path>
            <a:tileRect/>
          </a:gra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CA" sz="1400" u="none" cap="none" strike="noStrike">
                <a:solidFill>
                  <a:schemeClr val="dk1"/>
                </a:solidFill>
                <a:latin typeface="EB Garamond"/>
                <a:ea typeface="EB Garamond"/>
                <a:cs typeface="EB Garamond"/>
                <a:sym typeface="EB Garamond"/>
              </a:rPr>
              <a:t>Train Data</a:t>
            </a:r>
            <a:endParaRPr>
              <a:solidFill>
                <a:schemeClr val="dk1"/>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b="1" i="0" lang="en-CA" sz="1400" u="none" cap="none" strike="noStrike">
                <a:solidFill>
                  <a:schemeClr val="dk1"/>
                </a:solidFill>
                <a:latin typeface="EB Garamond"/>
                <a:ea typeface="EB Garamond"/>
                <a:cs typeface="EB Garamond"/>
                <a:sym typeface="EB Garamond"/>
              </a:rPr>
              <a:t>67%</a:t>
            </a:r>
            <a:endParaRPr b="1" i="0" sz="1400" u="none" cap="none" strike="noStrike">
              <a:solidFill>
                <a:schemeClr val="dk1"/>
              </a:solidFill>
              <a:latin typeface="EB Garamond"/>
              <a:ea typeface="EB Garamond"/>
              <a:cs typeface="EB Garamond"/>
              <a:sym typeface="EB Garamond"/>
            </a:endParaRPr>
          </a:p>
        </p:txBody>
      </p:sp>
      <p:sp>
        <p:nvSpPr>
          <p:cNvPr id="241" name="Google Shape;241;p29"/>
          <p:cNvSpPr/>
          <p:nvPr/>
        </p:nvSpPr>
        <p:spPr>
          <a:xfrm>
            <a:off x="5762065" y="817869"/>
            <a:ext cx="960502" cy="763601"/>
          </a:xfrm>
          <a:prstGeom prst="rect">
            <a:avLst/>
          </a:prstGeom>
          <a:gradFill>
            <a:gsLst>
              <a:gs pos="0">
                <a:srgbClr val="BFBFBF"/>
              </a:gs>
              <a:gs pos="100000">
                <a:srgbClr val="737373"/>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CA" sz="1400" u="none" cap="none" strike="noStrike">
                <a:solidFill>
                  <a:schemeClr val="dk1"/>
                </a:solidFill>
                <a:latin typeface="EB Garamond"/>
                <a:ea typeface="EB Garamond"/>
                <a:cs typeface="EB Garamond"/>
                <a:sym typeface="EB Garamond"/>
              </a:rPr>
              <a:t>Test Data</a:t>
            </a:r>
            <a:endParaRPr>
              <a:solidFill>
                <a:schemeClr val="dk1"/>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b="1" i="0" lang="en-CA" sz="1400" u="none" cap="none" strike="noStrike">
                <a:solidFill>
                  <a:schemeClr val="dk1"/>
                </a:solidFill>
                <a:latin typeface="EB Garamond"/>
                <a:ea typeface="EB Garamond"/>
                <a:cs typeface="EB Garamond"/>
                <a:sym typeface="EB Garamond"/>
              </a:rPr>
              <a:t>33%</a:t>
            </a:r>
            <a:endParaRPr b="1" i="0" sz="1400" u="none" cap="none" strike="noStrike">
              <a:solidFill>
                <a:schemeClr val="dk1"/>
              </a:solidFill>
              <a:latin typeface="EB Garamond"/>
              <a:ea typeface="EB Garamond"/>
              <a:cs typeface="EB Garamond"/>
              <a:sym typeface="EB Garamond"/>
            </a:endParaRPr>
          </a:p>
        </p:txBody>
      </p:sp>
      <p:pic>
        <p:nvPicPr>
          <p:cNvPr descr="Chart, bar chart&#10;&#10;Description automatically generated" id="242" name="Google Shape;242;p29"/>
          <p:cNvPicPr preferRelativeResize="0"/>
          <p:nvPr/>
        </p:nvPicPr>
        <p:blipFill rotWithShape="1">
          <a:blip r:embed="rId3">
            <a:alphaModFix/>
          </a:blip>
          <a:srcRect b="0" l="0" r="0" t="0"/>
          <a:stretch/>
        </p:blipFill>
        <p:spPr>
          <a:xfrm>
            <a:off x="3589404" y="1981040"/>
            <a:ext cx="4587368" cy="30447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30"/>
          <p:cNvSpPr/>
          <p:nvPr/>
        </p:nvSpPr>
        <p:spPr>
          <a:xfrm>
            <a:off x="283551" y="257614"/>
            <a:ext cx="8579094" cy="1383192"/>
          </a:xfrm>
          <a:prstGeom prst="rect">
            <a:avLst/>
          </a:prstGeom>
          <a:gradFill>
            <a:gsLst>
              <a:gs pos="0">
                <a:srgbClr val="00D2E9"/>
              </a:gs>
              <a:gs pos="100000">
                <a:srgbClr val="045962"/>
              </a:gs>
            </a:gsLst>
            <a:path path="circle">
              <a:fillToRect b="50%" l="50%" r="50%" t="50%"/>
            </a:path>
            <a:tileRect/>
          </a:gra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48" name="Google Shape;248;p30"/>
          <p:cNvCxnSpPr/>
          <p:nvPr/>
        </p:nvCxnSpPr>
        <p:spPr>
          <a:xfrm>
            <a:off x="1657350" y="1086473"/>
            <a:ext cx="5829300" cy="0"/>
          </a:xfrm>
          <a:prstGeom prst="straightConnector1">
            <a:avLst/>
          </a:prstGeom>
          <a:noFill/>
          <a:ln cap="flat" cmpd="sng" w="22225">
            <a:solidFill>
              <a:srgbClr val="D9D9D9"/>
            </a:solidFill>
            <a:prstDash val="solid"/>
            <a:miter lim="800000"/>
            <a:headEnd len="sm" w="sm" type="none"/>
            <a:tailEnd len="sm" w="sm" type="none"/>
          </a:ln>
        </p:spPr>
      </p:cxnSp>
      <p:sp>
        <p:nvSpPr>
          <p:cNvPr id="249" name="Google Shape;249;p30"/>
          <p:cNvSpPr txBox="1"/>
          <p:nvPr>
            <p:ph type="ctrTitle"/>
          </p:nvPr>
        </p:nvSpPr>
        <p:spPr>
          <a:xfrm>
            <a:off x="394554" y="349933"/>
            <a:ext cx="8354891" cy="69783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2800"/>
              <a:buFont typeface="Arial"/>
              <a:buNone/>
            </a:pPr>
            <a:r>
              <a:rPr lang="en-CA" sz="4100">
                <a:solidFill>
                  <a:srgbClr val="FFFFFF"/>
                </a:solidFill>
                <a:latin typeface="EB Garamond"/>
                <a:ea typeface="EB Garamond"/>
                <a:cs typeface="EB Garamond"/>
                <a:sym typeface="EB Garamond"/>
              </a:rPr>
              <a:t>Recommendation</a:t>
            </a:r>
            <a:endParaRPr sz="4100">
              <a:solidFill>
                <a:srgbClr val="FFFFFF"/>
              </a:solidFill>
              <a:latin typeface="EB Garamond"/>
              <a:ea typeface="EB Garamond"/>
              <a:cs typeface="EB Garamond"/>
              <a:sym typeface="EB Garamond"/>
            </a:endParaRPr>
          </a:p>
        </p:txBody>
      </p:sp>
      <p:sp>
        <p:nvSpPr>
          <p:cNvPr id="250" name="Google Shape;250;p30"/>
          <p:cNvSpPr txBox="1"/>
          <p:nvPr>
            <p:ph idx="1" type="subTitle"/>
          </p:nvPr>
        </p:nvSpPr>
        <p:spPr>
          <a:xfrm>
            <a:off x="1143000" y="1144228"/>
            <a:ext cx="6858000" cy="315001"/>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90000"/>
              </a:lnSpc>
              <a:spcBef>
                <a:spcPts val="1000"/>
              </a:spcBef>
              <a:spcAft>
                <a:spcPts val="0"/>
              </a:spcAft>
              <a:buClr>
                <a:schemeClr val="dk1"/>
              </a:buClr>
              <a:buSzPct val="300000"/>
              <a:buNone/>
            </a:pPr>
            <a:r>
              <a:t/>
            </a:r>
            <a:endParaRPr sz="400">
              <a:solidFill>
                <a:srgbClr val="3C7BB6"/>
              </a:solidFill>
              <a:latin typeface="Arial"/>
              <a:ea typeface="Arial"/>
              <a:cs typeface="Arial"/>
              <a:sym typeface="Arial"/>
            </a:endParaRPr>
          </a:p>
          <a:p>
            <a:pPr indent="0" lvl="0" marL="0" rtl="0" algn="ctr">
              <a:lnSpc>
                <a:spcPct val="90000"/>
              </a:lnSpc>
              <a:spcBef>
                <a:spcPts val="1600"/>
              </a:spcBef>
              <a:spcAft>
                <a:spcPts val="600"/>
              </a:spcAft>
              <a:buClr>
                <a:schemeClr val="dk1"/>
              </a:buClr>
              <a:buSzPct val="300000"/>
              <a:buNone/>
            </a:pPr>
            <a:r>
              <a:t/>
            </a:r>
            <a:endParaRPr sz="400">
              <a:solidFill>
                <a:srgbClr val="3C7BB6"/>
              </a:solidFill>
              <a:latin typeface="Arial"/>
              <a:ea typeface="Arial"/>
              <a:cs typeface="Arial"/>
              <a:sym typeface="Arial"/>
            </a:endParaRPr>
          </a:p>
        </p:txBody>
      </p:sp>
      <p:sp>
        <p:nvSpPr>
          <p:cNvPr id="251" name="Google Shape;251;p30"/>
          <p:cNvSpPr txBox="1"/>
          <p:nvPr/>
        </p:nvSpPr>
        <p:spPr>
          <a:xfrm>
            <a:off x="521642" y="3850778"/>
            <a:ext cx="8227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latin typeface="EB Garamond"/>
              <a:ea typeface="EB Garamond"/>
              <a:cs typeface="EB Garamond"/>
              <a:sym typeface="EB Garamond"/>
            </a:endParaRPr>
          </a:p>
        </p:txBody>
      </p:sp>
      <p:sp>
        <p:nvSpPr>
          <p:cNvPr id="252" name="Google Shape;252;p30"/>
          <p:cNvSpPr txBox="1"/>
          <p:nvPr/>
        </p:nvSpPr>
        <p:spPr>
          <a:xfrm>
            <a:off x="459210" y="1992994"/>
            <a:ext cx="82278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CA" sz="1400" u="sng" cap="none" strike="noStrike">
                <a:solidFill>
                  <a:srgbClr val="000000"/>
                </a:solidFill>
                <a:latin typeface="EB Garamond"/>
                <a:ea typeface="EB Garamond"/>
                <a:cs typeface="EB Garamond"/>
                <a:sym typeface="EB Garamond"/>
              </a:rPr>
              <a:t> Recommendation for future analysis</a:t>
            </a:r>
            <a:endParaRPr b="1" i="0" sz="1400" u="sng"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b="1" u="sng">
              <a:latin typeface="EB Garamond"/>
              <a:ea typeface="EB Garamond"/>
              <a:cs typeface="EB Garamond"/>
              <a:sym typeface="EB Garamond"/>
            </a:endParaRPr>
          </a:p>
          <a:p>
            <a:pPr indent="-317500" lvl="0" marL="457200" marR="0" rtl="0" algn="l">
              <a:lnSpc>
                <a:spcPct val="100000"/>
              </a:lnSpc>
              <a:spcBef>
                <a:spcPts val="0"/>
              </a:spcBef>
              <a:spcAft>
                <a:spcPts val="0"/>
              </a:spcAft>
              <a:buSzPts val="1400"/>
              <a:buFont typeface="EB Garamond"/>
              <a:buChar char="●"/>
            </a:pPr>
            <a:r>
              <a:rPr lang="en-CA">
                <a:latin typeface="EB Garamond"/>
                <a:ea typeface="EB Garamond"/>
                <a:cs typeface="EB Garamond"/>
                <a:sym typeface="EB Garamond"/>
              </a:rPr>
              <a:t>Use a logarithmic scale on the target variable</a:t>
            </a:r>
            <a:endParaRPr>
              <a:latin typeface="EB Garamond"/>
              <a:ea typeface="EB Garamond"/>
              <a:cs typeface="EB Garamond"/>
              <a:sym typeface="EB Garamond"/>
            </a:endParaRPr>
          </a:p>
          <a:p>
            <a:pPr indent="-317500" lvl="0" marL="457200" marR="0" rtl="0" algn="l">
              <a:lnSpc>
                <a:spcPct val="100000"/>
              </a:lnSpc>
              <a:spcBef>
                <a:spcPts val="0"/>
              </a:spcBef>
              <a:spcAft>
                <a:spcPts val="0"/>
              </a:spcAft>
              <a:buSzPts val="1400"/>
              <a:buFont typeface="EB Garamond"/>
              <a:buChar char="●"/>
            </a:pPr>
            <a:r>
              <a:rPr lang="en-CA">
                <a:latin typeface="EB Garamond"/>
                <a:ea typeface="EB Garamond"/>
                <a:cs typeface="EB Garamond"/>
                <a:sym typeface="EB Garamond"/>
              </a:rPr>
              <a:t>Supplement data with more current data from Airbnb</a:t>
            </a:r>
            <a:endParaRPr>
              <a:latin typeface="EB Garamond"/>
              <a:ea typeface="EB Garamond"/>
              <a:cs typeface="EB Garamond"/>
              <a:sym typeface="EB Garamond"/>
            </a:endParaRPr>
          </a:p>
          <a:p>
            <a:pPr indent="-317500" lvl="0" marL="457200" marR="0" rtl="0" algn="l">
              <a:lnSpc>
                <a:spcPct val="100000"/>
              </a:lnSpc>
              <a:spcBef>
                <a:spcPts val="0"/>
              </a:spcBef>
              <a:spcAft>
                <a:spcPts val="0"/>
              </a:spcAft>
              <a:buSzPts val="1400"/>
              <a:buFont typeface="EB Garamond"/>
              <a:buChar char="●"/>
            </a:pPr>
            <a:r>
              <a:rPr lang="en-CA">
                <a:latin typeface="EB Garamond"/>
                <a:ea typeface="EB Garamond"/>
                <a:cs typeface="EB Garamond"/>
                <a:sym typeface="EB Garamond"/>
              </a:rPr>
              <a:t>Add unsupervised learning to cluster patterns within the dataset, which could uncover relationships within variables</a:t>
            </a:r>
            <a:endParaRPr>
              <a:latin typeface="EB Garamond"/>
              <a:ea typeface="EB Garamond"/>
              <a:cs typeface="EB Garamond"/>
              <a:sym typeface="EB Garamond"/>
            </a:endParaRPr>
          </a:p>
          <a:p>
            <a:pPr indent="-317500" lvl="0" marL="457200" marR="0" rtl="0" algn="l">
              <a:lnSpc>
                <a:spcPct val="100000"/>
              </a:lnSpc>
              <a:spcBef>
                <a:spcPts val="0"/>
              </a:spcBef>
              <a:spcAft>
                <a:spcPts val="0"/>
              </a:spcAft>
              <a:buSzPts val="1400"/>
              <a:buFont typeface="EB Garamond"/>
              <a:buChar char="●"/>
            </a:pPr>
            <a:r>
              <a:rPr lang="en-CA">
                <a:latin typeface="EB Garamond"/>
                <a:ea typeface="EB Garamond"/>
                <a:cs typeface="EB Garamond"/>
                <a:sym typeface="EB Garamond"/>
              </a:rPr>
              <a:t>Performing a qualitative assessment of how reviews affect Airbnb price</a:t>
            </a:r>
            <a:endParaRPr sz="1200">
              <a:solidFill>
                <a:srgbClr val="24292E"/>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3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58" name="Google Shape;258;p31"/>
          <p:cNvPicPr preferRelativeResize="0"/>
          <p:nvPr/>
        </p:nvPicPr>
        <p:blipFill rotWithShape="1">
          <a:blip r:embed="rId3">
            <a:alphaModFix/>
          </a:blip>
          <a:srcRect b="0" l="341" r="23244" t="9091"/>
          <a:stretch/>
        </p:blipFill>
        <p:spPr>
          <a:xfrm>
            <a:off x="2642616" y="10"/>
            <a:ext cx="6501384" cy="5143490"/>
          </a:xfrm>
          <a:prstGeom prst="rect">
            <a:avLst/>
          </a:prstGeom>
          <a:noFill/>
          <a:ln>
            <a:noFill/>
          </a:ln>
        </p:spPr>
      </p:pic>
      <p:sp>
        <p:nvSpPr>
          <p:cNvPr id="259" name="Google Shape;259;p31"/>
          <p:cNvSpPr/>
          <p:nvPr/>
        </p:nvSpPr>
        <p:spPr>
          <a:xfrm>
            <a:off x="1" y="0"/>
            <a:ext cx="7317451" cy="5143500"/>
          </a:xfrm>
          <a:prstGeom prst="rect">
            <a:avLst/>
          </a:prstGeom>
          <a:gradFill>
            <a:gsLst>
              <a:gs pos="0">
                <a:srgbClr val="FFFFFF">
                  <a:alpha val="0"/>
                </a:srgbClr>
              </a:gs>
              <a:gs pos="19000">
                <a:srgbClr val="FFFFFF">
                  <a:alpha val="37647"/>
                </a:srgbClr>
              </a:gs>
              <a:gs pos="35000">
                <a:srgbClr val="FFFFFF">
                  <a:alpha val="77647"/>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31"/>
          <p:cNvSpPr txBox="1"/>
          <p:nvPr>
            <p:ph type="ctrTitle"/>
          </p:nvPr>
        </p:nvSpPr>
        <p:spPr>
          <a:xfrm>
            <a:off x="278320" y="870966"/>
            <a:ext cx="2578608" cy="8435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b="1" lang="en-CA" sz="3200">
                <a:solidFill>
                  <a:srgbClr val="741B47"/>
                </a:solidFill>
                <a:latin typeface="EB Garamond"/>
                <a:ea typeface="EB Garamond"/>
                <a:cs typeface="EB Garamond"/>
                <a:sym typeface="EB Garamond"/>
              </a:rPr>
              <a:t>Dashboard</a:t>
            </a:r>
            <a:endParaRPr>
              <a:solidFill>
                <a:srgbClr val="741B47"/>
              </a:solidFill>
              <a:latin typeface="EB Garamond"/>
              <a:ea typeface="EB Garamond"/>
              <a:cs typeface="EB Garamond"/>
              <a:sym typeface="EB Garamond"/>
            </a:endParaRPr>
          </a:p>
        </p:txBody>
      </p:sp>
      <p:sp>
        <p:nvSpPr>
          <p:cNvPr id="261" name="Google Shape;261;p31"/>
          <p:cNvSpPr/>
          <p:nvPr/>
        </p:nvSpPr>
        <p:spPr>
          <a:xfrm rot="5400000">
            <a:off x="496919" y="454343"/>
            <a:ext cx="54864" cy="4114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62" name="Google Shape;262;p31"/>
          <p:cNvSpPr/>
          <p:nvPr/>
        </p:nvSpPr>
        <p:spPr>
          <a:xfrm>
            <a:off x="321183" y="1832610"/>
            <a:ext cx="2475738" cy="6858"/>
          </a:xfrm>
          <a:prstGeom prst="rect">
            <a:avLst/>
          </a:prstGeom>
          <a:solidFill>
            <a:srgbClr val="D5D5D5"/>
          </a:solidFill>
          <a:ln cap="flat" cmpd="sng" w="9525">
            <a:solidFill>
              <a:srgbClr val="D5D5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3" name="Google Shape;263;p31"/>
          <p:cNvSpPr txBox="1"/>
          <p:nvPr>
            <p:ph idx="1" type="subTitle"/>
          </p:nvPr>
        </p:nvSpPr>
        <p:spPr>
          <a:xfrm>
            <a:off x="278320" y="2038540"/>
            <a:ext cx="6051402" cy="24054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300"/>
              <a:buNone/>
            </a:pPr>
            <a:r>
              <a:rPr b="1" lang="en-CA" sz="1800">
                <a:solidFill>
                  <a:srgbClr val="741B47"/>
                </a:solidFill>
                <a:latin typeface="EB Garamond"/>
                <a:ea typeface="EB Garamond"/>
                <a:cs typeface="EB Garamond"/>
                <a:sym typeface="EB Garamond"/>
              </a:rPr>
              <a:t>For the dashboard segment of this project, we will be using:</a:t>
            </a:r>
            <a:endParaRPr sz="1800">
              <a:solidFill>
                <a:srgbClr val="741B47"/>
              </a:solidFill>
              <a:latin typeface="EB Garamond"/>
              <a:ea typeface="EB Garamond"/>
              <a:cs typeface="EB Garamond"/>
              <a:sym typeface="EB Garamond"/>
            </a:endParaRPr>
          </a:p>
          <a:p>
            <a:pPr indent="-31750" lvl="0" marL="0" rtl="0" algn="l">
              <a:lnSpc>
                <a:spcPct val="90000"/>
              </a:lnSpc>
              <a:spcBef>
                <a:spcPts val="1000"/>
              </a:spcBef>
              <a:spcAft>
                <a:spcPts val="0"/>
              </a:spcAft>
              <a:buClr>
                <a:srgbClr val="741B47"/>
              </a:buClr>
              <a:buSzPts val="1800"/>
              <a:buFont typeface="EB Garamond"/>
              <a:buChar char="•"/>
            </a:pPr>
            <a:r>
              <a:rPr lang="en-CA" sz="1800">
                <a:solidFill>
                  <a:srgbClr val="741B47"/>
                </a:solidFill>
                <a:latin typeface="EB Garamond"/>
                <a:ea typeface="EB Garamond"/>
                <a:cs typeface="EB Garamond"/>
                <a:sym typeface="EB Garamond"/>
              </a:rPr>
              <a:t>The Visual Analysis: </a:t>
            </a:r>
            <a:r>
              <a:rPr lang="en-CA" sz="1800" u="sng">
                <a:solidFill>
                  <a:schemeClr val="hlink"/>
                </a:solidFill>
                <a:latin typeface="EB Garamond"/>
                <a:ea typeface="EB Garamond"/>
                <a:cs typeface="EB Garamond"/>
                <a:sym typeface="EB Garamond"/>
                <a:hlinkClick r:id="rId4"/>
              </a:rPr>
              <a:t>Tableau</a:t>
            </a:r>
            <a:endParaRPr sz="1800">
              <a:solidFill>
                <a:srgbClr val="741B47"/>
              </a:solidFill>
              <a:latin typeface="EB Garamond"/>
              <a:ea typeface="EB Garamond"/>
              <a:cs typeface="EB Garamond"/>
              <a:sym typeface="EB Garamond"/>
            </a:endParaRPr>
          </a:p>
          <a:p>
            <a:pPr indent="-31750" lvl="0" marL="0" rtl="0" algn="l">
              <a:lnSpc>
                <a:spcPct val="90000"/>
              </a:lnSpc>
              <a:spcBef>
                <a:spcPts val="1000"/>
              </a:spcBef>
              <a:spcAft>
                <a:spcPts val="0"/>
              </a:spcAft>
              <a:buClr>
                <a:srgbClr val="741B47"/>
              </a:buClr>
              <a:buSzPts val="1800"/>
              <a:buFont typeface="Arial"/>
              <a:buChar char="•"/>
            </a:pPr>
            <a:r>
              <a:rPr lang="en-CA" sz="1800">
                <a:solidFill>
                  <a:srgbClr val="741B47"/>
                </a:solidFill>
                <a:latin typeface="EB Garamond"/>
                <a:ea typeface="EB Garamond"/>
                <a:cs typeface="EB Garamond"/>
                <a:sym typeface="EB Garamond"/>
              </a:rPr>
              <a:t>The Interactive Elements:</a:t>
            </a:r>
            <a:r>
              <a:rPr b="1" lang="en-CA" sz="1800">
                <a:solidFill>
                  <a:srgbClr val="741B47"/>
                </a:solidFill>
                <a:latin typeface="EB Garamond"/>
                <a:ea typeface="EB Garamond"/>
                <a:cs typeface="EB Garamond"/>
                <a:sym typeface="EB Garamond"/>
              </a:rPr>
              <a:t> </a:t>
            </a:r>
            <a:r>
              <a:rPr lang="en-CA" sz="1800" u="sng">
                <a:solidFill>
                  <a:schemeClr val="hlink"/>
                </a:solidFill>
                <a:latin typeface="EB Garamond"/>
                <a:ea typeface="EB Garamond"/>
                <a:cs typeface="EB Garamond"/>
                <a:sym typeface="EB Garamond"/>
                <a:hlinkClick r:id="rId5"/>
              </a:rPr>
              <a:t>Heroku</a:t>
            </a:r>
            <a:endParaRPr sz="1800">
              <a:solidFill>
                <a:srgbClr val="741B47"/>
              </a:solidFill>
              <a:latin typeface="EB Garamond"/>
              <a:ea typeface="EB Garamond"/>
              <a:cs typeface="EB Garamond"/>
              <a:sym typeface="EB Garamond"/>
            </a:endParaRPr>
          </a:p>
          <a:p>
            <a:pPr indent="-31750" lvl="0" marL="0" rtl="0" algn="l">
              <a:lnSpc>
                <a:spcPct val="90000"/>
              </a:lnSpc>
              <a:spcBef>
                <a:spcPts val="1000"/>
              </a:spcBef>
              <a:spcAft>
                <a:spcPts val="0"/>
              </a:spcAft>
              <a:buClr>
                <a:srgbClr val="741B47"/>
              </a:buClr>
              <a:buSzPts val="1800"/>
              <a:buFont typeface="Arial"/>
              <a:buChar char="•"/>
            </a:pPr>
            <a:r>
              <a:rPr lang="en-CA" sz="1800">
                <a:solidFill>
                  <a:srgbClr val="741B47"/>
                </a:solidFill>
                <a:latin typeface="EB Garamond"/>
                <a:ea typeface="EB Garamond"/>
                <a:cs typeface="EB Garamond"/>
                <a:sym typeface="EB Garamond"/>
              </a:rPr>
              <a:t>The Website: </a:t>
            </a:r>
            <a:r>
              <a:rPr lang="en-CA" sz="1800" u="sng">
                <a:solidFill>
                  <a:schemeClr val="hlink"/>
                </a:solidFill>
                <a:latin typeface="EB Garamond"/>
                <a:ea typeface="EB Garamond"/>
                <a:cs typeface="EB Garamond"/>
                <a:sym typeface="EB Garamond"/>
                <a:hlinkClick r:id="rId6"/>
              </a:rPr>
              <a:t>Price Prediction</a:t>
            </a:r>
            <a:endParaRPr sz="1800">
              <a:solidFill>
                <a:srgbClr val="741B47"/>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700"/>
                                        <p:tgtEl>
                                          <p:spTgt spid="263">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700"/>
                                        <p:tgtEl>
                                          <p:spTgt spid="263">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63">
                                            <p:txEl>
                                              <p:pRg end="2" st="2"/>
                                            </p:txEl>
                                          </p:spTgt>
                                        </p:tgtEl>
                                        <p:attrNameLst>
                                          <p:attrName>style.visibility</p:attrName>
                                        </p:attrNameLst>
                                      </p:cBhvr>
                                      <p:to>
                                        <p:strVal val="visible"/>
                                      </p:to>
                                    </p:set>
                                    <p:animEffect filter="fade" transition="in">
                                      <p:cBhvr>
                                        <p:cTn dur="700"/>
                                        <p:tgtEl>
                                          <p:spTgt spid="263">
                                            <p:txEl>
                                              <p:pRg end="2" st="2"/>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63">
                                            <p:txEl>
                                              <p:pRg end="3" st="3"/>
                                            </p:txEl>
                                          </p:spTgt>
                                        </p:tgtEl>
                                        <p:attrNameLst>
                                          <p:attrName>style.visibility</p:attrName>
                                        </p:attrNameLst>
                                      </p:cBhvr>
                                      <p:to>
                                        <p:strVal val="visible"/>
                                      </p:to>
                                    </p:set>
                                    <p:animEffect filter="fade" transition="in">
                                      <p:cBhvr>
                                        <p:cTn dur="700"/>
                                        <p:tgtEl>
                                          <p:spTgt spid="263">
                                            <p:txEl>
                                              <p:pRg end="3" st="3"/>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260"/>
                                        </p:tgtEl>
                                        <p:attrNameLst>
                                          <p:attrName>style.visibility</p:attrName>
                                        </p:attrNameLst>
                                      </p:cBhvr>
                                      <p:to>
                                        <p:strVal val="visible"/>
                                      </p:to>
                                    </p:set>
                                    <p:animEffect filter="fade" transition="in">
                                      <p:cBhvr>
                                        <p:cTn dur="7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p32"/>
          <p:cNvSpPr/>
          <p:nvPr/>
        </p:nvSpPr>
        <p:spPr>
          <a:xfrm>
            <a:off x="283551" y="257614"/>
            <a:ext cx="8579100" cy="1383300"/>
          </a:xfrm>
          <a:prstGeom prst="rect">
            <a:avLst/>
          </a:prstGeom>
          <a:gradFill>
            <a:gsLst>
              <a:gs pos="0">
                <a:srgbClr val="00D2E9"/>
              </a:gs>
              <a:gs pos="100000">
                <a:srgbClr val="045962"/>
              </a:gs>
            </a:gsLst>
            <a:path path="circle">
              <a:fillToRect b="50%" l="50%" r="50%" t="50%"/>
            </a:path>
            <a:tileRect/>
          </a:gra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9" name="Google Shape;269;p32"/>
          <p:cNvCxnSpPr/>
          <p:nvPr/>
        </p:nvCxnSpPr>
        <p:spPr>
          <a:xfrm>
            <a:off x="1657350" y="1086473"/>
            <a:ext cx="5829300" cy="0"/>
          </a:xfrm>
          <a:prstGeom prst="straightConnector1">
            <a:avLst/>
          </a:prstGeom>
          <a:noFill/>
          <a:ln cap="flat" cmpd="sng" w="22225">
            <a:solidFill>
              <a:srgbClr val="D9D9D9"/>
            </a:solidFill>
            <a:prstDash val="solid"/>
            <a:miter lim="800000"/>
            <a:headEnd len="sm" w="sm" type="none"/>
            <a:tailEnd len="sm" w="sm" type="none"/>
          </a:ln>
        </p:spPr>
      </p:cxnSp>
      <p:sp>
        <p:nvSpPr>
          <p:cNvPr id="270" name="Google Shape;270;p32"/>
          <p:cNvSpPr txBox="1"/>
          <p:nvPr>
            <p:ph type="ctrTitle"/>
          </p:nvPr>
        </p:nvSpPr>
        <p:spPr>
          <a:xfrm>
            <a:off x="394554" y="349933"/>
            <a:ext cx="8355000" cy="697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2800"/>
              <a:buFont typeface="Arial"/>
              <a:buNone/>
            </a:pPr>
            <a:r>
              <a:rPr lang="en-CA" sz="4100">
                <a:solidFill>
                  <a:srgbClr val="FFFFFF"/>
                </a:solidFill>
                <a:latin typeface="EB Garamond"/>
                <a:ea typeface="EB Garamond"/>
                <a:cs typeface="EB Garamond"/>
                <a:sym typeface="EB Garamond"/>
              </a:rPr>
              <a:t>Improvements</a:t>
            </a:r>
            <a:endParaRPr sz="4100">
              <a:solidFill>
                <a:srgbClr val="FFFFFF"/>
              </a:solidFill>
              <a:latin typeface="EB Garamond"/>
              <a:ea typeface="EB Garamond"/>
              <a:cs typeface="EB Garamond"/>
              <a:sym typeface="EB Garamond"/>
            </a:endParaRPr>
          </a:p>
        </p:txBody>
      </p:sp>
      <p:sp>
        <p:nvSpPr>
          <p:cNvPr id="271" name="Google Shape;271;p32"/>
          <p:cNvSpPr txBox="1"/>
          <p:nvPr>
            <p:ph idx="1" type="subTitle"/>
          </p:nvPr>
        </p:nvSpPr>
        <p:spPr>
          <a:xfrm>
            <a:off x="1143000" y="1144228"/>
            <a:ext cx="6858000" cy="3150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90000"/>
              </a:lnSpc>
              <a:spcBef>
                <a:spcPts val="1000"/>
              </a:spcBef>
              <a:spcAft>
                <a:spcPts val="0"/>
              </a:spcAft>
              <a:buClr>
                <a:schemeClr val="dk1"/>
              </a:buClr>
              <a:buSzPct val="300000"/>
              <a:buNone/>
            </a:pPr>
            <a:r>
              <a:t/>
            </a:r>
            <a:endParaRPr sz="400">
              <a:solidFill>
                <a:srgbClr val="3C7BB6"/>
              </a:solidFill>
              <a:latin typeface="Arial"/>
              <a:ea typeface="Arial"/>
              <a:cs typeface="Arial"/>
              <a:sym typeface="Arial"/>
            </a:endParaRPr>
          </a:p>
          <a:p>
            <a:pPr indent="0" lvl="0" marL="0" rtl="0" algn="ctr">
              <a:lnSpc>
                <a:spcPct val="90000"/>
              </a:lnSpc>
              <a:spcBef>
                <a:spcPts val="1600"/>
              </a:spcBef>
              <a:spcAft>
                <a:spcPts val="600"/>
              </a:spcAft>
              <a:buClr>
                <a:schemeClr val="dk1"/>
              </a:buClr>
              <a:buSzPct val="300000"/>
              <a:buNone/>
            </a:pPr>
            <a:r>
              <a:t/>
            </a:r>
            <a:endParaRPr sz="400">
              <a:solidFill>
                <a:srgbClr val="3C7BB6"/>
              </a:solidFill>
              <a:latin typeface="Arial"/>
              <a:ea typeface="Arial"/>
              <a:cs typeface="Arial"/>
              <a:sym typeface="Arial"/>
            </a:endParaRPr>
          </a:p>
        </p:txBody>
      </p:sp>
      <p:sp>
        <p:nvSpPr>
          <p:cNvPr id="272" name="Google Shape;272;p32"/>
          <p:cNvSpPr txBox="1"/>
          <p:nvPr/>
        </p:nvSpPr>
        <p:spPr>
          <a:xfrm>
            <a:off x="520592" y="3875153"/>
            <a:ext cx="8227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latin typeface="EB Garamond"/>
              <a:ea typeface="EB Garamond"/>
              <a:cs typeface="EB Garamond"/>
              <a:sym typeface="EB Garamond"/>
            </a:endParaRPr>
          </a:p>
        </p:txBody>
      </p:sp>
      <p:sp>
        <p:nvSpPr>
          <p:cNvPr id="273" name="Google Shape;273;p32"/>
          <p:cNvSpPr txBox="1"/>
          <p:nvPr/>
        </p:nvSpPr>
        <p:spPr>
          <a:xfrm>
            <a:off x="459210" y="1992994"/>
            <a:ext cx="8227800" cy="1169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CA" u="sng">
                <a:solidFill>
                  <a:schemeClr val="dk1"/>
                </a:solidFill>
                <a:latin typeface="EB Garamond"/>
                <a:ea typeface="EB Garamond"/>
                <a:cs typeface="EB Garamond"/>
                <a:sym typeface="EB Garamond"/>
              </a:rPr>
              <a:t> What we would have done differently</a:t>
            </a:r>
            <a:endParaRPr b="1" u="sng">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Font typeface="Arial"/>
              <a:buNone/>
            </a:pPr>
            <a:r>
              <a:t/>
            </a:r>
            <a:endParaRPr b="1" u="sng">
              <a:solidFill>
                <a:schemeClr val="dk1"/>
              </a:solidFill>
              <a:latin typeface="EB Garamond"/>
              <a:ea typeface="EB Garamond"/>
              <a:cs typeface="EB Garamond"/>
              <a:sym typeface="EB Garamond"/>
            </a:endParaRPr>
          </a:p>
          <a:p>
            <a:pPr indent="0" lvl="0" marL="0" rtl="0" algn="l">
              <a:spcBef>
                <a:spcPts val="0"/>
              </a:spcBef>
              <a:spcAft>
                <a:spcPts val="0"/>
              </a:spcAft>
              <a:buNone/>
            </a:pPr>
            <a:r>
              <a:rPr lang="en-CA">
                <a:solidFill>
                  <a:schemeClr val="dk1"/>
                </a:solidFill>
                <a:latin typeface="EB Garamond"/>
                <a:ea typeface="EB Garamond"/>
                <a:cs typeface="EB Garamond"/>
                <a:sym typeface="EB Garamond"/>
              </a:rPr>
              <a:t>•Explore more data sources to find more factors that could influence rental price.</a:t>
            </a:r>
            <a:endParaRPr>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CA">
                <a:solidFill>
                  <a:schemeClr val="dk1"/>
                </a:solidFill>
                <a:latin typeface="EB Garamond"/>
                <a:ea typeface="EB Garamond"/>
                <a:cs typeface="EB Garamond"/>
                <a:sym typeface="EB Garamond"/>
              </a:rPr>
              <a:t>•Data source from </a:t>
            </a:r>
            <a:r>
              <a:rPr lang="en-CA" u="sng">
                <a:solidFill>
                  <a:schemeClr val="accent5"/>
                </a:solidFill>
                <a:latin typeface="EB Garamond"/>
                <a:ea typeface="EB Garamond"/>
                <a:cs typeface="EB Garamond"/>
                <a:sym typeface="EB Garamond"/>
                <a:hlinkClick r:id="rId3">
                  <a:extLst>
                    <a:ext uri="{A12FA001-AC4F-418D-AE19-62706E023703}">
                      <ahyp:hlinkClr val="tx"/>
                    </a:ext>
                  </a:extLst>
                </a:hlinkClick>
              </a:rPr>
              <a:t>InsideAirbnb</a:t>
            </a:r>
            <a:r>
              <a:rPr lang="en-CA">
                <a:solidFill>
                  <a:schemeClr val="dk1"/>
                </a:solidFill>
                <a:latin typeface="EB Garamond"/>
                <a:ea typeface="EB Garamond"/>
                <a:cs typeface="EB Garamond"/>
                <a:sym typeface="EB Garamond"/>
              </a:rPr>
              <a:t> instead of  Kaggle.</a:t>
            </a:r>
            <a:endParaRPr>
              <a:solidFill>
                <a:schemeClr val="dk1"/>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3"/>
          <p:cNvSpPr/>
          <p:nvPr/>
        </p:nvSpPr>
        <p:spPr>
          <a:xfrm rot="5400000">
            <a:off x="1735750" y="239125"/>
            <a:ext cx="2496300" cy="4777500"/>
          </a:xfrm>
          <a:prstGeom prst="rect">
            <a:avLst/>
          </a:prstGeom>
          <a:solidFill>
            <a:srgbClr val="E5D577">
              <a:alpha val="8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3"/>
          <p:cNvSpPr txBox="1"/>
          <p:nvPr>
            <p:ph type="ctrTitle"/>
          </p:nvPr>
        </p:nvSpPr>
        <p:spPr>
          <a:xfrm>
            <a:off x="671809" y="1644322"/>
            <a:ext cx="4735200" cy="11694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Clr>
                <a:srgbClr val="3F3F3F"/>
              </a:buClr>
              <a:buSzPts val="4800"/>
              <a:buFont typeface="Times New Roman"/>
              <a:buNone/>
            </a:pPr>
            <a:r>
              <a:rPr lang="en-CA" sz="4000">
                <a:solidFill>
                  <a:srgbClr val="3F3F3F"/>
                </a:solidFill>
                <a:latin typeface="Times New Roman"/>
                <a:ea typeface="Times New Roman"/>
                <a:cs typeface="Times New Roman"/>
                <a:sym typeface="Times New Roman"/>
              </a:rPr>
              <a:t>       </a:t>
            </a:r>
            <a:br>
              <a:rPr lang="en-CA" sz="4000">
                <a:solidFill>
                  <a:srgbClr val="3F3F3F"/>
                </a:solidFill>
                <a:latin typeface="Times New Roman"/>
                <a:ea typeface="Times New Roman"/>
                <a:cs typeface="Times New Roman"/>
                <a:sym typeface="Times New Roman"/>
              </a:rPr>
            </a:br>
            <a:r>
              <a:rPr b="1" lang="en-CA" sz="3200">
                <a:solidFill>
                  <a:srgbClr val="3F3F3F"/>
                </a:solidFill>
                <a:latin typeface="EB Garamond"/>
                <a:ea typeface="EB Garamond"/>
                <a:cs typeface="EB Garamond"/>
                <a:sym typeface="EB Garamond"/>
              </a:rPr>
              <a:t>Airbnb Price Prediction City of Boston</a:t>
            </a:r>
            <a:endParaRPr b="1" sz="3200">
              <a:solidFill>
                <a:srgbClr val="3F3F3F"/>
              </a:solidFill>
              <a:latin typeface="EB Garamond"/>
              <a:ea typeface="EB Garamond"/>
              <a:cs typeface="EB Garamond"/>
              <a:sym typeface="EB Garamond"/>
            </a:endParaRPr>
          </a:p>
        </p:txBody>
      </p:sp>
      <p:sp>
        <p:nvSpPr>
          <p:cNvPr id="280" name="Google Shape;280;p33"/>
          <p:cNvSpPr txBox="1"/>
          <p:nvPr>
            <p:ph idx="4294967295" type="subTitle"/>
          </p:nvPr>
        </p:nvSpPr>
        <p:spPr>
          <a:xfrm>
            <a:off x="1015200" y="3383500"/>
            <a:ext cx="2772900" cy="321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200"/>
              <a:buNone/>
            </a:pPr>
            <a:r>
              <a:t/>
            </a:r>
            <a:endParaRPr sz="1400">
              <a:solidFill>
                <a:srgbClr val="3F3F3F"/>
              </a:solidFill>
              <a:latin typeface="Times New Roman"/>
              <a:ea typeface="Times New Roman"/>
              <a:cs typeface="Times New Roman"/>
              <a:sym typeface="Times New Roman"/>
            </a:endParaRPr>
          </a:p>
          <a:p>
            <a:pPr indent="0" lvl="0" marL="0" rtl="0" algn="l">
              <a:lnSpc>
                <a:spcPct val="100000"/>
              </a:lnSpc>
              <a:spcBef>
                <a:spcPts val="1200"/>
              </a:spcBef>
              <a:spcAft>
                <a:spcPts val="0"/>
              </a:spcAft>
              <a:buSzPts val="1200"/>
              <a:buNone/>
            </a:pPr>
            <a:r>
              <a:rPr b="1" lang="en-CA" sz="1500">
                <a:solidFill>
                  <a:srgbClr val="3F3F3F"/>
                </a:solidFill>
                <a:latin typeface="EB Garamond"/>
                <a:ea typeface="EB Garamond"/>
                <a:cs typeface="EB Garamond"/>
                <a:sym typeface="EB Garamond"/>
              </a:rPr>
              <a:t>Thank you!</a:t>
            </a:r>
            <a:endParaRPr b="1" sz="1500">
              <a:solidFill>
                <a:srgbClr val="3F3F3F"/>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18"/>
          <p:cNvSpPr txBox="1"/>
          <p:nvPr>
            <p:ph type="title"/>
          </p:nvPr>
        </p:nvSpPr>
        <p:spPr>
          <a:xfrm>
            <a:off x="482600" y="241300"/>
            <a:ext cx="8178799" cy="8518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b="1" lang="en-CA">
                <a:solidFill>
                  <a:schemeClr val="dk1"/>
                </a:solidFill>
                <a:latin typeface="EB Garamond"/>
                <a:ea typeface="EB Garamond"/>
                <a:cs typeface="EB Garamond"/>
                <a:sym typeface="EB Garamond"/>
              </a:rPr>
              <a:t>Team Members</a:t>
            </a:r>
            <a:endParaRPr>
              <a:latin typeface="EB Garamond"/>
              <a:ea typeface="EB Garamond"/>
              <a:cs typeface="EB Garamond"/>
              <a:sym typeface="EB Garamond"/>
            </a:endParaRPr>
          </a:p>
        </p:txBody>
      </p:sp>
      <p:sp>
        <p:nvSpPr>
          <p:cNvPr id="74" name="Google Shape;74;p18"/>
          <p:cNvSpPr txBox="1"/>
          <p:nvPr>
            <p:ph idx="1" type="body"/>
          </p:nvPr>
        </p:nvSpPr>
        <p:spPr>
          <a:xfrm>
            <a:off x="506976" y="1325197"/>
            <a:ext cx="3006300" cy="32955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200"/>
              <a:buFont typeface="EB Garamond"/>
              <a:buChar char="•"/>
            </a:pPr>
            <a:r>
              <a:rPr lang="en-CA" sz="1500">
                <a:latin typeface="EB Garamond"/>
                <a:ea typeface="EB Garamond"/>
                <a:cs typeface="EB Garamond"/>
                <a:sym typeface="EB Garamond"/>
              </a:rPr>
              <a:t>Syed Ahmed</a:t>
            </a:r>
            <a:endParaRPr>
              <a:latin typeface="EB Garamond"/>
              <a:ea typeface="EB Garamond"/>
              <a:cs typeface="EB Garamond"/>
              <a:sym typeface="EB Garamond"/>
            </a:endParaRPr>
          </a:p>
          <a:p>
            <a:pPr indent="-228600" lvl="0" marL="457200" rtl="0" algn="l">
              <a:lnSpc>
                <a:spcPct val="90000"/>
              </a:lnSpc>
              <a:spcBef>
                <a:spcPts val="600"/>
              </a:spcBef>
              <a:spcAft>
                <a:spcPts val="0"/>
              </a:spcAft>
              <a:buClr>
                <a:schemeClr val="dk1"/>
              </a:buClr>
              <a:buSzPts val="1200"/>
              <a:buFont typeface="EB Garamond"/>
              <a:buChar char="•"/>
            </a:pPr>
            <a:r>
              <a:rPr lang="en-CA" sz="1500">
                <a:latin typeface="EB Garamond"/>
                <a:ea typeface="EB Garamond"/>
                <a:cs typeface="EB Garamond"/>
                <a:sym typeface="EB Garamond"/>
              </a:rPr>
              <a:t>Pascal Duchesneau</a:t>
            </a:r>
            <a:endParaRPr sz="1500">
              <a:latin typeface="EB Garamond"/>
              <a:ea typeface="EB Garamond"/>
              <a:cs typeface="EB Garamond"/>
              <a:sym typeface="EB Garamond"/>
            </a:endParaRPr>
          </a:p>
          <a:p>
            <a:pPr indent="-228600" lvl="0" marL="457200" rtl="0" algn="l">
              <a:lnSpc>
                <a:spcPct val="90000"/>
              </a:lnSpc>
              <a:spcBef>
                <a:spcPts val="600"/>
              </a:spcBef>
              <a:spcAft>
                <a:spcPts val="0"/>
              </a:spcAft>
              <a:buClr>
                <a:schemeClr val="dk1"/>
              </a:buClr>
              <a:buSzPts val="1200"/>
              <a:buFont typeface="EB Garamond"/>
              <a:buChar char="•"/>
            </a:pPr>
            <a:r>
              <a:rPr lang="en-CA" sz="1500">
                <a:latin typeface="EB Garamond"/>
                <a:ea typeface="EB Garamond"/>
                <a:cs typeface="EB Garamond"/>
                <a:sym typeface="EB Garamond"/>
              </a:rPr>
              <a:t>Raissa Fondjo</a:t>
            </a:r>
            <a:endParaRPr>
              <a:latin typeface="EB Garamond"/>
              <a:ea typeface="EB Garamond"/>
              <a:cs typeface="EB Garamond"/>
              <a:sym typeface="EB Garamond"/>
            </a:endParaRPr>
          </a:p>
          <a:p>
            <a:pPr indent="-228600" lvl="0" marL="457200" rtl="0" algn="l">
              <a:lnSpc>
                <a:spcPct val="90000"/>
              </a:lnSpc>
              <a:spcBef>
                <a:spcPts val="600"/>
              </a:spcBef>
              <a:spcAft>
                <a:spcPts val="0"/>
              </a:spcAft>
              <a:buClr>
                <a:schemeClr val="dk1"/>
              </a:buClr>
              <a:buSzPts val="1200"/>
              <a:buFont typeface="EB Garamond"/>
              <a:buChar char="•"/>
            </a:pPr>
            <a:r>
              <a:rPr lang="en-CA" sz="1500">
                <a:latin typeface="EB Garamond"/>
                <a:ea typeface="EB Garamond"/>
                <a:cs typeface="EB Garamond"/>
                <a:sym typeface="EB Garamond"/>
              </a:rPr>
              <a:t>Geetha Shanthibushan</a:t>
            </a:r>
            <a:endParaRPr>
              <a:latin typeface="EB Garamond"/>
              <a:ea typeface="EB Garamond"/>
              <a:cs typeface="EB Garamond"/>
              <a:sym typeface="EB Garamond"/>
            </a:endParaRPr>
          </a:p>
          <a:p>
            <a:pPr indent="-228600" lvl="0" marL="457200" rtl="0" algn="l">
              <a:lnSpc>
                <a:spcPct val="90000"/>
              </a:lnSpc>
              <a:spcBef>
                <a:spcPts val="600"/>
              </a:spcBef>
              <a:spcAft>
                <a:spcPts val="0"/>
              </a:spcAft>
              <a:buClr>
                <a:schemeClr val="dk1"/>
              </a:buClr>
              <a:buSzPts val="1200"/>
              <a:buFont typeface="EB Garamond"/>
              <a:buChar char="•"/>
            </a:pPr>
            <a:r>
              <a:rPr lang="en-CA" sz="1500">
                <a:latin typeface="EB Garamond"/>
                <a:ea typeface="EB Garamond"/>
                <a:cs typeface="EB Garamond"/>
                <a:sym typeface="EB Garamond"/>
              </a:rPr>
              <a:t>Lalchand Shivraj</a:t>
            </a:r>
            <a:endParaRPr sz="1500">
              <a:latin typeface="EB Garamond"/>
              <a:ea typeface="EB Garamond"/>
              <a:cs typeface="EB Garamond"/>
              <a:sym typeface="EB Garamond"/>
            </a:endParaRPr>
          </a:p>
          <a:p>
            <a:pPr indent="-152400" lvl="0" marL="457200" rtl="0" algn="l">
              <a:lnSpc>
                <a:spcPct val="90000"/>
              </a:lnSpc>
              <a:spcBef>
                <a:spcPts val="600"/>
              </a:spcBef>
              <a:spcAft>
                <a:spcPts val="600"/>
              </a:spcAft>
              <a:buClr>
                <a:schemeClr val="dk1"/>
              </a:buClr>
              <a:buSzPts val="1200"/>
              <a:buFont typeface="Arial"/>
              <a:buNone/>
            </a:pPr>
            <a:r>
              <a:t/>
            </a:r>
            <a:endParaRPr sz="1500"/>
          </a:p>
        </p:txBody>
      </p:sp>
      <p:grpSp>
        <p:nvGrpSpPr>
          <p:cNvPr id="75" name="Google Shape;75;p18"/>
          <p:cNvGrpSpPr/>
          <p:nvPr/>
        </p:nvGrpSpPr>
        <p:grpSpPr>
          <a:xfrm>
            <a:off x="0" y="3451122"/>
            <a:ext cx="760545" cy="1513185"/>
            <a:chOff x="0" y="4601497"/>
            <a:chExt cx="1014061" cy="2017580"/>
          </a:xfrm>
        </p:grpSpPr>
        <p:sp>
          <p:nvSpPr>
            <p:cNvPr id="76" name="Google Shape;76;p1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 name="Google Shape;77;p1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A picture containing icon&#10;&#10;Description automatically generated" id="78" name="Google Shape;78;p18"/>
          <p:cNvPicPr preferRelativeResize="0"/>
          <p:nvPr/>
        </p:nvPicPr>
        <p:blipFill rotWithShape="1">
          <a:blip r:embed="rId4">
            <a:alphaModFix/>
          </a:blip>
          <a:srcRect b="3" l="0" r="4" t="3062"/>
          <a:stretch/>
        </p:blipFill>
        <p:spPr>
          <a:xfrm>
            <a:off x="4629067" y="1337235"/>
            <a:ext cx="3374755" cy="3271419"/>
          </a:xfrm>
          <a:prstGeom prst="rect">
            <a:avLst/>
          </a:prstGeom>
          <a:noFill/>
          <a:ln>
            <a:noFill/>
          </a:ln>
        </p:spPr>
      </p:pic>
      <p:grpSp>
        <p:nvGrpSpPr>
          <p:cNvPr id="79" name="Google Shape;79;p18"/>
          <p:cNvGrpSpPr/>
          <p:nvPr/>
        </p:nvGrpSpPr>
        <p:grpSpPr>
          <a:xfrm>
            <a:off x="8414467" y="0"/>
            <a:ext cx="729532" cy="1451482"/>
            <a:chOff x="10918968" y="713127"/>
            <a:chExt cx="1273032" cy="2532832"/>
          </a:xfrm>
        </p:grpSpPr>
        <p:sp>
          <p:nvSpPr>
            <p:cNvPr id="80" name="Google Shape;80;p1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 name="Google Shape;81;p1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82" name="Google Shape;82;p18"/>
          <p:cNvSpPr txBox="1"/>
          <p:nvPr/>
        </p:nvSpPr>
        <p:spPr>
          <a:xfrm>
            <a:off x="3200400" y="3953100"/>
            <a:ext cx="2743200" cy="317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pic>
        <p:nvPicPr>
          <p:cNvPr descr="A picture containing text, outdoor, crowd&#10;&#10;Description automatically generated" id="87" name="Google Shape;87;p19"/>
          <p:cNvPicPr preferRelativeResize="0"/>
          <p:nvPr/>
        </p:nvPicPr>
        <p:blipFill rotWithShape="1">
          <a:blip r:embed="rId3">
            <a:alphaModFix/>
          </a:blip>
          <a:srcRect b="-2" l="0" r="21701" t="0"/>
          <a:stretch/>
        </p:blipFill>
        <p:spPr>
          <a:xfrm>
            <a:off x="3141258" y="10"/>
            <a:ext cx="6055862" cy="5143491"/>
          </a:xfrm>
          <a:prstGeom prst="rect">
            <a:avLst/>
          </a:prstGeom>
          <a:noFill/>
          <a:ln>
            <a:noFill/>
          </a:ln>
        </p:spPr>
      </p:pic>
      <p:sp>
        <p:nvSpPr>
          <p:cNvPr id="88" name="Google Shape;88;p19"/>
          <p:cNvSpPr/>
          <p:nvPr/>
        </p:nvSpPr>
        <p:spPr>
          <a:xfrm flipH="1" rot="10800000">
            <a:off x="0" y="-358"/>
            <a:ext cx="5894850" cy="5143858"/>
          </a:xfrm>
          <a:custGeom>
            <a:rect b="b" l="l" r="r" t="t"/>
            <a:pathLst>
              <a:path extrusionOk="0" h="6858478" w="7859800">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 name="Google Shape;89;p19"/>
          <p:cNvSpPr/>
          <p:nvPr/>
        </p:nvSpPr>
        <p:spPr>
          <a:xfrm flipH="1" rot="10800000">
            <a:off x="63375" y="-358"/>
            <a:ext cx="5573381" cy="5143859"/>
          </a:xfrm>
          <a:custGeom>
            <a:rect b="b" l="l" r="r" t="t"/>
            <a:pathLst>
              <a:path extrusionOk="0" h="6858478" w="7431174">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 name="Google Shape;90;p19"/>
          <p:cNvSpPr txBox="1"/>
          <p:nvPr>
            <p:ph type="ctrTitle"/>
          </p:nvPr>
        </p:nvSpPr>
        <p:spPr>
          <a:xfrm>
            <a:off x="365650" y="273875"/>
            <a:ext cx="3568800" cy="4581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Arial"/>
              <a:buNone/>
            </a:pPr>
            <a:r>
              <a:rPr lang="en-CA">
                <a:solidFill>
                  <a:schemeClr val="lt1"/>
                </a:solidFill>
                <a:latin typeface="EB Garamond"/>
                <a:ea typeface="EB Garamond"/>
                <a:cs typeface="EB Garamond"/>
                <a:sym typeface="EB Garamond"/>
              </a:rPr>
              <a:t>Overview</a:t>
            </a:r>
            <a:endParaRPr>
              <a:solidFill>
                <a:schemeClr val="lt1"/>
              </a:solidFill>
              <a:latin typeface="EB Garamond"/>
              <a:ea typeface="EB Garamond"/>
              <a:cs typeface="EB Garamond"/>
              <a:sym typeface="EB Garamond"/>
            </a:endParaRPr>
          </a:p>
          <a:p>
            <a:pPr indent="0" lvl="0" marL="0" rtl="0" algn="l">
              <a:lnSpc>
                <a:spcPct val="90000"/>
              </a:lnSpc>
              <a:spcBef>
                <a:spcPts val="0"/>
              </a:spcBef>
              <a:spcAft>
                <a:spcPts val="0"/>
              </a:spcAft>
              <a:buClr>
                <a:schemeClr val="lt1"/>
              </a:buClr>
              <a:buSzPts val="2800"/>
              <a:buFont typeface="Arial"/>
              <a:buNone/>
            </a:pPr>
            <a:r>
              <a:t/>
            </a:r>
            <a:endParaRPr>
              <a:solidFill>
                <a:schemeClr val="lt1"/>
              </a:solidFill>
              <a:latin typeface="EB Garamond"/>
              <a:ea typeface="EB Garamond"/>
              <a:cs typeface="EB Garamond"/>
              <a:sym typeface="EB Garamond"/>
            </a:endParaRPr>
          </a:p>
          <a:p>
            <a:pPr indent="-228600" lvl="0" marL="228600" rtl="0" algn="l">
              <a:spcBef>
                <a:spcPts val="0"/>
              </a:spcBef>
              <a:spcAft>
                <a:spcPts val="0"/>
              </a:spcAft>
              <a:buSzPts val="1200"/>
              <a:buFont typeface="EB Garamond"/>
              <a:buChar char="•"/>
            </a:pPr>
            <a:r>
              <a:rPr lang="en-CA" sz="1500">
                <a:solidFill>
                  <a:schemeClr val="lt1"/>
                </a:solidFill>
                <a:latin typeface="EB Garamond"/>
                <a:ea typeface="EB Garamond"/>
                <a:cs typeface="EB Garamond"/>
                <a:sym typeface="EB Garamond"/>
              </a:rPr>
              <a:t>Customers select rental based on price, convenient location, reviews, and household amenities. </a:t>
            </a:r>
            <a:endParaRPr sz="1500">
              <a:solidFill>
                <a:schemeClr val="lt1"/>
              </a:solidFill>
              <a:latin typeface="EB Garamond"/>
              <a:ea typeface="EB Garamond"/>
              <a:cs typeface="EB Garamond"/>
              <a:sym typeface="EB Garamond"/>
            </a:endParaRPr>
          </a:p>
          <a:p>
            <a:pPr indent="0" lvl="0" marL="228600" rtl="0" algn="l">
              <a:spcBef>
                <a:spcPts val="600"/>
              </a:spcBef>
              <a:spcAft>
                <a:spcPts val="0"/>
              </a:spcAft>
              <a:buNone/>
            </a:pPr>
            <a:r>
              <a:t/>
            </a:r>
            <a:endParaRPr sz="1500">
              <a:solidFill>
                <a:schemeClr val="lt1"/>
              </a:solidFill>
              <a:latin typeface="EB Garamond"/>
              <a:ea typeface="EB Garamond"/>
              <a:cs typeface="EB Garamond"/>
              <a:sym typeface="EB Garamond"/>
            </a:endParaRPr>
          </a:p>
          <a:p>
            <a:pPr indent="-323850" lvl="0" marL="228600" rtl="0" algn="l">
              <a:spcBef>
                <a:spcPts val="0"/>
              </a:spcBef>
              <a:spcAft>
                <a:spcPts val="0"/>
              </a:spcAft>
              <a:buSzPts val="1500"/>
              <a:buFont typeface="EB Garamond"/>
              <a:buChar char="•"/>
            </a:pPr>
            <a:r>
              <a:rPr lang="en-CA" sz="1500">
                <a:solidFill>
                  <a:schemeClr val="lt1"/>
                </a:solidFill>
                <a:latin typeface="EB Garamond"/>
                <a:ea typeface="EB Garamond"/>
                <a:cs typeface="EB Garamond"/>
                <a:sym typeface="EB Garamond"/>
              </a:rPr>
              <a:t>Estimating a price for short time stay lodging is a difficult task.</a:t>
            </a:r>
            <a:endParaRPr sz="1500">
              <a:solidFill>
                <a:schemeClr val="lt1"/>
              </a:solidFill>
              <a:latin typeface="EB Garamond"/>
              <a:ea typeface="EB Garamond"/>
              <a:cs typeface="EB Garamond"/>
              <a:sym typeface="EB Garamond"/>
            </a:endParaRPr>
          </a:p>
          <a:p>
            <a:pPr indent="0" lvl="0" marL="0" rtl="0" algn="l">
              <a:spcBef>
                <a:spcPts val="600"/>
              </a:spcBef>
              <a:spcAft>
                <a:spcPts val="0"/>
              </a:spcAft>
              <a:buNone/>
            </a:pPr>
            <a:r>
              <a:t/>
            </a:r>
            <a:endParaRPr sz="1500">
              <a:solidFill>
                <a:schemeClr val="lt1"/>
              </a:solidFill>
              <a:latin typeface="EB Garamond"/>
              <a:ea typeface="EB Garamond"/>
              <a:cs typeface="EB Garamond"/>
              <a:sym typeface="EB Garamond"/>
            </a:endParaRPr>
          </a:p>
          <a:p>
            <a:pPr indent="-304800" lvl="0" marL="228600" rtl="0" algn="l">
              <a:spcBef>
                <a:spcPts val="600"/>
              </a:spcBef>
              <a:spcAft>
                <a:spcPts val="0"/>
              </a:spcAft>
              <a:buSzPts val="1200"/>
              <a:buFont typeface="EB Garamond"/>
              <a:buChar char="•"/>
            </a:pPr>
            <a:r>
              <a:rPr lang="en-CA" sz="1500">
                <a:solidFill>
                  <a:schemeClr val="lt1"/>
                </a:solidFill>
                <a:latin typeface="EB Garamond"/>
                <a:ea typeface="EB Garamond"/>
                <a:cs typeface="EB Garamond"/>
                <a:sym typeface="EB Garamond"/>
              </a:rPr>
              <a:t>Therefore, our team decided to develop a price prediction model using machine learning.</a:t>
            </a:r>
            <a:endParaRPr sz="1500">
              <a:solidFill>
                <a:schemeClr val="lt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 name="Shape 94"/>
        <p:cNvGrpSpPr/>
        <p:nvPr/>
      </p:nvGrpSpPr>
      <p:grpSpPr>
        <a:xfrm>
          <a:off x="0" y="0"/>
          <a:ext cx="0" cy="0"/>
          <a:chOff x="0" y="0"/>
          <a:chExt cx="0" cy="0"/>
        </a:xfrm>
      </p:grpSpPr>
      <p:pic>
        <p:nvPicPr>
          <p:cNvPr descr="A picture containing text, outdoor, crowd&#10;&#10;Description automatically generated" id="95" name="Google Shape;95;p20"/>
          <p:cNvPicPr preferRelativeResize="0"/>
          <p:nvPr/>
        </p:nvPicPr>
        <p:blipFill rotWithShape="1">
          <a:blip r:embed="rId3">
            <a:alphaModFix/>
          </a:blip>
          <a:srcRect b="-2" l="0" r="21701" t="0"/>
          <a:stretch/>
        </p:blipFill>
        <p:spPr>
          <a:xfrm>
            <a:off x="3121758" y="10"/>
            <a:ext cx="6055862" cy="5143491"/>
          </a:xfrm>
          <a:prstGeom prst="rect">
            <a:avLst/>
          </a:prstGeom>
          <a:noFill/>
          <a:ln>
            <a:noFill/>
          </a:ln>
        </p:spPr>
      </p:pic>
      <p:sp>
        <p:nvSpPr>
          <p:cNvPr id="96" name="Google Shape;96;p20"/>
          <p:cNvSpPr/>
          <p:nvPr/>
        </p:nvSpPr>
        <p:spPr>
          <a:xfrm flipH="1" rot="10800000">
            <a:off x="0" y="-358"/>
            <a:ext cx="5894850" cy="5143858"/>
          </a:xfrm>
          <a:custGeom>
            <a:rect b="b" l="l" r="r" t="t"/>
            <a:pathLst>
              <a:path extrusionOk="0" h="6858478" w="7859800">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20"/>
          <p:cNvSpPr/>
          <p:nvPr/>
        </p:nvSpPr>
        <p:spPr>
          <a:xfrm flipH="1" rot="10800000">
            <a:off x="0" y="-358"/>
            <a:ext cx="5573381" cy="5143859"/>
          </a:xfrm>
          <a:custGeom>
            <a:rect b="b" l="l" r="r" t="t"/>
            <a:pathLst>
              <a:path extrusionOk="0" h="6858478" w="7431174">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20"/>
          <p:cNvSpPr txBox="1"/>
          <p:nvPr>
            <p:ph type="ctrTitle"/>
          </p:nvPr>
        </p:nvSpPr>
        <p:spPr>
          <a:xfrm>
            <a:off x="603500" y="463979"/>
            <a:ext cx="3949500" cy="1598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Arial"/>
              <a:buNone/>
            </a:pPr>
            <a:r>
              <a:rPr lang="en-CA">
                <a:solidFill>
                  <a:schemeClr val="lt1"/>
                </a:solidFill>
                <a:latin typeface="EB Garamond"/>
                <a:ea typeface="EB Garamond"/>
                <a:cs typeface="EB Garamond"/>
                <a:sym typeface="EB Garamond"/>
              </a:rPr>
              <a:t>Objective</a:t>
            </a:r>
            <a:endParaRPr>
              <a:solidFill>
                <a:schemeClr val="lt1"/>
              </a:solidFill>
              <a:latin typeface="EB Garamond"/>
              <a:ea typeface="EB Garamond"/>
              <a:cs typeface="EB Garamond"/>
              <a:sym typeface="EB Garamond"/>
            </a:endParaRPr>
          </a:p>
          <a:p>
            <a:pPr indent="0" lvl="0" marL="0" rtl="0" algn="l">
              <a:lnSpc>
                <a:spcPct val="90000"/>
              </a:lnSpc>
              <a:spcBef>
                <a:spcPts val="0"/>
              </a:spcBef>
              <a:spcAft>
                <a:spcPts val="0"/>
              </a:spcAft>
              <a:buClr>
                <a:schemeClr val="lt1"/>
              </a:buClr>
              <a:buSzPts val="2800"/>
              <a:buFont typeface="Arial"/>
              <a:buNone/>
            </a:pPr>
            <a:r>
              <a:t/>
            </a:r>
            <a:endParaRPr>
              <a:solidFill>
                <a:schemeClr val="lt1"/>
              </a:solidFill>
              <a:latin typeface="EB Garamond"/>
              <a:ea typeface="EB Garamond"/>
              <a:cs typeface="EB Garamond"/>
              <a:sym typeface="EB Garamond"/>
            </a:endParaRPr>
          </a:p>
          <a:p>
            <a:pPr indent="-247650" lvl="0" marL="228600" rtl="0" algn="l">
              <a:spcBef>
                <a:spcPts val="0"/>
              </a:spcBef>
              <a:spcAft>
                <a:spcPts val="0"/>
              </a:spcAft>
              <a:buSzPts val="1500"/>
              <a:buFont typeface="EB Garamond"/>
              <a:buChar char="•"/>
            </a:pPr>
            <a:r>
              <a:rPr lang="en-CA" sz="1500">
                <a:solidFill>
                  <a:schemeClr val="lt1"/>
                </a:solidFill>
                <a:latin typeface="EB Garamond"/>
                <a:ea typeface="EB Garamond"/>
                <a:cs typeface="EB Garamond"/>
                <a:sym typeface="EB Garamond"/>
              </a:rPr>
              <a:t>Build a model that predicts the ideal price of a property taking into account listing features.</a:t>
            </a:r>
            <a:endParaRPr sz="1500">
              <a:solidFill>
                <a:schemeClr val="lt1"/>
              </a:solidFill>
              <a:latin typeface="EB Garamond"/>
              <a:ea typeface="EB Garamond"/>
              <a:cs typeface="EB Garamond"/>
              <a:sym typeface="EB Garamond"/>
            </a:endParaRPr>
          </a:p>
        </p:txBody>
      </p:sp>
      <p:sp>
        <p:nvSpPr>
          <p:cNvPr id="99" name="Google Shape;99;p20"/>
          <p:cNvSpPr txBox="1"/>
          <p:nvPr/>
        </p:nvSpPr>
        <p:spPr>
          <a:xfrm>
            <a:off x="603500" y="2156419"/>
            <a:ext cx="3949500" cy="2007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800"/>
              <a:buFont typeface="Arial"/>
              <a:buNone/>
            </a:pPr>
            <a:r>
              <a:rPr i="0" lang="en-CA" sz="2800" u="none" cap="none" strike="noStrike">
                <a:solidFill>
                  <a:schemeClr val="lt1"/>
                </a:solidFill>
                <a:latin typeface="EB Garamond"/>
                <a:ea typeface="EB Garamond"/>
                <a:cs typeface="EB Garamond"/>
                <a:sym typeface="EB Garamond"/>
              </a:rPr>
              <a:t>Presentation</a:t>
            </a:r>
            <a:endParaRPr i="0" sz="2800" u="none" cap="none" strike="noStrike">
              <a:solidFill>
                <a:schemeClr val="lt1"/>
              </a:solidFill>
              <a:latin typeface="EB Garamond"/>
              <a:ea typeface="EB Garamond"/>
              <a:cs typeface="EB Garamond"/>
              <a:sym typeface="EB Garamond"/>
            </a:endParaRPr>
          </a:p>
          <a:p>
            <a:pPr indent="0" lvl="0" marL="0" marR="0" rtl="0" algn="l">
              <a:lnSpc>
                <a:spcPct val="90000"/>
              </a:lnSpc>
              <a:spcBef>
                <a:spcPts val="0"/>
              </a:spcBef>
              <a:spcAft>
                <a:spcPts val="0"/>
              </a:spcAft>
              <a:buClr>
                <a:schemeClr val="lt1"/>
              </a:buClr>
              <a:buSzPts val="2800"/>
              <a:buFont typeface="Arial"/>
              <a:buNone/>
            </a:pPr>
            <a:r>
              <a:t/>
            </a:r>
            <a:endParaRPr sz="2800">
              <a:solidFill>
                <a:schemeClr val="lt1"/>
              </a:solidFill>
              <a:latin typeface="EB Garamond"/>
              <a:ea typeface="EB Garamond"/>
              <a:cs typeface="EB Garamond"/>
              <a:sym typeface="EB Garamond"/>
            </a:endParaRPr>
          </a:p>
          <a:p>
            <a:pPr indent="-323850" lvl="0" marL="457200" rtl="0" algn="l">
              <a:lnSpc>
                <a:spcPct val="90000"/>
              </a:lnSpc>
              <a:spcBef>
                <a:spcPts val="0"/>
              </a:spcBef>
              <a:spcAft>
                <a:spcPts val="0"/>
              </a:spcAft>
              <a:buClr>
                <a:schemeClr val="lt1"/>
              </a:buClr>
              <a:buSzPts val="1500"/>
              <a:buFont typeface="EB Garamond"/>
              <a:buChar char="●"/>
            </a:pPr>
            <a:r>
              <a:rPr lang="en-CA" sz="1500">
                <a:solidFill>
                  <a:schemeClr val="lt1"/>
                </a:solidFill>
                <a:latin typeface="EB Garamond"/>
                <a:ea typeface="EB Garamond"/>
                <a:cs typeface="EB Garamond"/>
                <a:sym typeface="EB Garamond"/>
              </a:rPr>
              <a:t>Technologies</a:t>
            </a:r>
            <a:endParaRPr sz="1500">
              <a:solidFill>
                <a:schemeClr val="lt1"/>
              </a:solidFill>
              <a:latin typeface="EB Garamond"/>
              <a:ea typeface="EB Garamond"/>
              <a:cs typeface="EB Garamond"/>
              <a:sym typeface="EB Garamond"/>
            </a:endParaRPr>
          </a:p>
          <a:p>
            <a:pPr indent="-323850" lvl="0" marL="457200" rtl="0" algn="l">
              <a:lnSpc>
                <a:spcPct val="90000"/>
              </a:lnSpc>
              <a:spcBef>
                <a:spcPts val="0"/>
              </a:spcBef>
              <a:spcAft>
                <a:spcPts val="0"/>
              </a:spcAft>
              <a:buClr>
                <a:schemeClr val="lt1"/>
              </a:buClr>
              <a:buSzPts val="1500"/>
              <a:buFont typeface="EB Garamond"/>
              <a:buChar char="●"/>
            </a:pPr>
            <a:r>
              <a:rPr lang="en-CA" sz="1500">
                <a:solidFill>
                  <a:schemeClr val="lt1"/>
                </a:solidFill>
                <a:latin typeface="EB Garamond"/>
                <a:ea typeface="EB Garamond"/>
                <a:cs typeface="EB Garamond"/>
                <a:sym typeface="EB Garamond"/>
              </a:rPr>
              <a:t>Data Exploration &amp; Analysis</a:t>
            </a:r>
            <a:endParaRPr sz="1500">
              <a:solidFill>
                <a:schemeClr val="lt1"/>
              </a:solidFill>
              <a:latin typeface="EB Garamond"/>
              <a:ea typeface="EB Garamond"/>
              <a:cs typeface="EB Garamond"/>
              <a:sym typeface="EB Garamond"/>
            </a:endParaRPr>
          </a:p>
          <a:p>
            <a:pPr indent="-323850" lvl="0" marL="457200" rtl="0" algn="l">
              <a:lnSpc>
                <a:spcPct val="90000"/>
              </a:lnSpc>
              <a:spcBef>
                <a:spcPts val="0"/>
              </a:spcBef>
              <a:spcAft>
                <a:spcPts val="0"/>
              </a:spcAft>
              <a:buClr>
                <a:schemeClr val="lt1"/>
              </a:buClr>
              <a:buSzPts val="1500"/>
              <a:buFont typeface="EB Garamond"/>
              <a:buChar char="●"/>
            </a:pPr>
            <a:r>
              <a:rPr lang="en-CA" sz="1500">
                <a:solidFill>
                  <a:schemeClr val="lt1"/>
                </a:solidFill>
                <a:latin typeface="EB Garamond"/>
                <a:ea typeface="EB Garamond"/>
                <a:cs typeface="EB Garamond"/>
                <a:sym typeface="EB Garamond"/>
              </a:rPr>
              <a:t>Database</a:t>
            </a:r>
            <a:endParaRPr sz="1500">
              <a:solidFill>
                <a:schemeClr val="dk1"/>
              </a:solidFill>
              <a:latin typeface="EB Garamond"/>
              <a:ea typeface="EB Garamond"/>
              <a:cs typeface="EB Garamond"/>
              <a:sym typeface="EB Garamond"/>
            </a:endParaRPr>
          </a:p>
          <a:p>
            <a:pPr indent="-323850" lvl="0" marL="457200" rtl="0" algn="l">
              <a:lnSpc>
                <a:spcPct val="90000"/>
              </a:lnSpc>
              <a:spcBef>
                <a:spcPts val="0"/>
              </a:spcBef>
              <a:spcAft>
                <a:spcPts val="0"/>
              </a:spcAft>
              <a:buClr>
                <a:schemeClr val="lt1"/>
              </a:buClr>
              <a:buSzPts val="1500"/>
              <a:buFont typeface="EB Garamond"/>
              <a:buChar char="●"/>
            </a:pPr>
            <a:r>
              <a:rPr lang="en-CA" sz="1500">
                <a:solidFill>
                  <a:schemeClr val="lt1"/>
                </a:solidFill>
                <a:latin typeface="EB Garamond"/>
                <a:ea typeface="EB Garamond"/>
                <a:cs typeface="EB Garamond"/>
                <a:sym typeface="EB Garamond"/>
              </a:rPr>
              <a:t>Machine Learning</a:t>
            </a:r>
            <a:endParaRPr sz="1500">
              <a:solidFill>
                <a:schemeClr val="dk1"/>
              </a:solidFill>
              <a:latin typeface="EB Garamond"/>
              <a:ea typeface="EB Garamond"/>
              <a:cs typeface="EB Garamond"/>
              <a:sym typeface="EB Garamond"/>
            </a:endParaRPr>
          </a:p>
          <a:p>
            <a:pPr indent="-323850" lvl="0" marL="457200" rtl="0" algn="l">
              <a:lnSpc>
                <a:spcPct val="90000"/>
              </a:lnSpc>
              <a:spcBef>
                <a:spcPts val="0"/>
              </a:spcBef>
              <a:spcAft>
                <a:spcPts val="0"/>
              </a:spcAft>
              <a:buClr>
                <a:schemeClr val="lt1"/>
              </a:buClr>
              <a:buSzPts val="1500"/>
              <a:buFont typeface="EB Garamond"/>
              <a:buChar char="●"/>
            </a:pPr>
            <a:r>
              <a:rPr lang="en-CA" sz="1500">
                <a:solidFill>
                  <a:schemeClr val="lt1"/>
                </a:solidFill>
                <a:latin typeface="EB Garamond"/>
                <a:ea typeface="EB Garamond"/>
                <a:cs typeface="EB Garamond"/>
                <a:sym typeface="EB Garamond"/>
              </a:rPr>
              <a:t>Dashboard</a:t>
            </a:r>
            <a:endParaRPr sz="1500">
              <a:solidFill>
                <a:schemeClr val="lt1"/>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21"/>
          <p:cNvSpPr/>
          <p:nvPr/>
        </p:nvSpPr>
        <p:spPr>
          <a:xfrm>
            <a:off x="121900" y="-77325"/>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 name="Google Shape;105;p21"/>
          <p:cNvSpPr txBox="1"/>
          <p:nvPr>
            <p:ph idx="1" type="body"/>
          </p:nvPr>
        </p:nvSpPr>
        <p:spPr>
          <a:xfrm>
            <a:off x="406376" y="1836407"/>
            <a:ext cx="8178900" cy="2767200"/>
          </a:xfrm>
          <a:prstGeom prst="rect">
            <a:avLst/>
          </a:prstGeom>
          <a:no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Clr>
                <a:srgbClr val="0C0C0C"/>
              </a:buClr>
              <a:buSzPts val="1200"/>
              <a:buNone/>
            </a:pPr>
            <a:r>
              <a:rPr b="1" lang="en-CA" sz="1800">
                <a:solidFill>
                  <a:srgbClr val="0C0C0C"/>
                </a:solidFill>
              </a:rPr>
              <a:t>          </a:t>
            </a:r>
            <a:endParaRPr b="1" sz="1800">
              <a:solidFill>
                <a:srgbClr val="0C0C0C"/>
              </a:solidFill>
            </a:endParaRPr>
          </a:p>
          <a:p>
            <a:pPr indent="0" lvl="0" marL="228600" rtl="0" algn="l">
              <a:lnSpc>
                <a:spcPct val="90000"/>
              </a:lnSpc>
              <a:spcBef>
                <a:spcPts val="0"/>
              </a:spcBef>
              <a:spcAft>
                <a:spcPts val="0"/>
              </a:spcAft>
              <a:buClr>
                <a:schemeClr val="dk1"/>
              </a:buClr>
              <a:buSzPts val="1200"/>
              <a:buNone/>
            </a:pPr>
            <a:r>
              <a:t/>
            </a:r>
            <a:endParaRPr sz="1500"/>
          </a:p>
        </p:txBody>
      </p:sp>
      <p:sp>
        <p:nvSpPr>
          <p:cNvPr id="106" name="Google Shape;106;p21"/>
          <p:cNvSpPr/>
          <p:nvPr/>
        </p:nvSpPr>
        <p:spPr>
          <a:xfrm rot="2700000">
            <a:off x="8289472" y="1590018"/>
            <a:ext cx="484026" cy="484026"/>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21"/>
          <p:cNvSpPr/>
          <p:nvPr/>
        </p:nvSpPr>
        <p:spPr>
          <a:xfrm rot="-5400000">
            <a:off x="7716801" y="1007270"/>
            <a:ext cx="1899624" cy="954774"/>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 name="Google Shape;108;p21"/>
          <p:cNvSpPr/>
          <p:nvPr/>
        </p:nvSpPr>
        <p:spPr>
          <a:xfrm rot="5400000">
            <a:off x="-376320" y="3827443"/>
            <a:ext cx="1513185" cy="760545"/>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21"/>
          <p:cNvSpPr/>
          <p:nvPr/>
        </p:nvSpPr>
        <p:spPr>
          <a:xfrm rot="2700000">
            <a:off x="320937" y="4296531"/>
            <a:ext cx="364184" cy="364184"/>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Logo&#10;&#10;Description automatically generated" id="110" name="Google Shape;110;p21"/>
          <p:cNvPicPr preferRelativeResize="0"/>
          <p:nvPr/>
        </p:nvPicPr>
        <p:blipFill rotWithShape="1">
          <a:blip r:embed="rId3">
            <a:alphaModFix/>
          </a:blip>
          <a:srcRect b="0" l="0" r="0" t="0"/>
          <a:stretch/>
        </p:blipFill>
        <p:spPr>
          <a:xfrm>
            <a:off x="722298" y="2085220"/>
            <a:ext cx="452398" cy="175838"/>
          </a:xfrm>
          <a:prstGeom prst="rect">
            <a:avLst/>
          </a:prstGeom>
          <a:noFill/>
          <a:ln>
            <a:noFill/>
          </a:ln>
        </p:spPr>
      </p:pic>
      <p:pic>
        <p:nvPicPr>
          <p:cNvPr descr="A picture containing text, device, gauge&#10;&#10;Description automatically generated" id="111" name="Google Shape;111;p21"/>
          <p:cNvPicPr preferRelativeResize="0"/>
          <p:nvPr/>
        </p:nvPicPr>
        <p:blipFill rotWithShape="1">
          <a:blip r:embed="rId4">
            <a:alphaModFix/>
          </a:blip>
          <a:srcRect b="0" l="0" r="0" t="0"/>
          <a:stretch/>
        </p:blipFill>
        <p:spPr>
          <a:xfrm>
            <a:off x="1710860" y="2763370"/>
            <a:ext cx="694046" cy="332336"/>
          </a:xfrm>
          <a:prstGeom prst="rect">
            <a:avLst/>
          </a:prstGeom>
          <a:noFill/>
          <a:ln>
            <a:noFill/>
          </a:ln>
        </p:spPr>
      </p:pic>
      <p:pic>
        <p:nvPicPr>
          <p:cNvPr descr="Logo&#10;&#10;Description automatically generated" id="112" name="Google Shape;112;p21"/>
          <p:cNvPicPr preferRelativeResize="0"/>
          <p:nvPr/>
        </p:nvPicPr>
        <p:blipFill rotWithShape="1">
          <a:blip r:embed="rId5">
            <a:alphaModFix/>
          </a:blip>
          <a:srcRect b="0" l="0" r="0" t="0"/>
          <a:stretch/>
        </p:blipFill>
        <p:spPr>
          <a:xfrm>
            <a:off x="3061127" y="1976771"/>
            <a:ext cx="831796" cy="354320"/>
          </a:xfrm>
          <a:prstGeom prst="rect">
            <a:avLst/>
          </a:prstGeom>
          <a:noFill/>
          <a:ln>
            <a:noFill/>
          </a:ln>
        </p:spPr>
      </p:pic>
      <p:pic>
        <p:nvPicPr>
          <p:cNvPr descr="A picture containing diagram&#10;&#10;Description automatically generated" id="113" name="Google Shape;113;p21"/>
          <p:cNvPicPr preferRelativeResize="0"/>
          <p:nvPr/>
        </p:nvPicPr>
        <p:blipFill rotWithShape="1">
          <a:blip r:embed="rId6">
            <a:alphaModFix/>
          </a:blip>
          <a:srcRect b="0" l="0" r="0" t="0"/>
          <a:stretch/>
        </p:blipFill>
        <p:spPr>
          <a:xfrm>
            <a:off x="3205203" y="2755432"/>
            <a:ext cx="663709" cy="549916"/>
          </a:xfrm>
          <a:prstGeom prst="rect">
            <a:avLst/>
          </a:prstGeom>
          <a:noFill/>
          <a:ln>
            <a:noFill/>
          </a:ln>
        </p:spPr>
      </p:pic>
      <p:pic>
        <p:nvPicPr>
          <p:cNvPr descr="Logo&#10;&#10;Description automatically generated" id="114" name="Google Shape;114;p21"/>
          <p:cNvPicPr preferRelativeResize="0"/>
          <p:nvPr/>
        </p:nvPicPr>
        <p:blipFill rotWithShape="1">
          <a:blip r:embed="rId7">
            <a:alphaModFix/>
          </a:blip>
          <a:srcRect b="0" l="0" r="0" t="0"/>
          <a:stretch/>
        </p:blipFill>
        <p:spPr>
          <a:xfrm>
            <a:off x="5716922" y="2840001"/>
            <a:ext cx="990277" cy="174266"/>
          </a:xfrm>
          <a:prstGeom prst="rect">
            <a:avLst/>
          </a:prstGeom>
          <a:noFill/>
          <a:ln>
            <a:noFill/>
          </a:ln>
        </p:spPr>
      </p:pic>
      <p:pic>
        <p:nvPicPr>
          <p:cNvPr descr="Logo, company name&#10;&#10;Description automatically generated" id="115" name="Google Shape;115;p21"/>
          <p:cNvPicPr preferRelativeResize="0"/>
          <p:nvPr/>
        </p:nvPicPr>
        <p:blipFill rotWithShape="1">
          <a:blip r:embed="rId8">
            <a:alphaModFix/>
          </a:blip>
          <a:srcRect b="0" l="0" r="0" t="0"/>
          <a:stretch/>
        </p:blipFill>
        <p:spPr>
          <a:xfrm>
            <a:off x="4593131" y="2665684"/>
            <a:ext cx="399573" cy="471208"/>
          </a:xfrm>
          <a:prstGeom prst="rect">
            <a:avLst/>
          </a:prstGeom>
          <a:noFill/>
          <a:ln>
            <a:noFill/>
          </a:ln>
        </p:spPr>
      </p:pic>
      <p:pic>
        <p:nvPicPr>
          <p:cNvPr descr="Icon&#10;&#10;Description automatically generated" id="116" name="Google Shape;116;p21"/>
          <p:cNvPicPr preferRelativeResize="0"/>
          <p:nvPr/>
        </p:nvPicPr>
        <p:blipFill rotWithShape="1">
          <a:blip r:embed="rId9">
            <a:alphaModFix/>
          </a:blip>
          <a:srcRect b="0" l="0" r="0" t="0"/>
          <a:stretch/>
        </p:blipFill>
        <p:spPr>
          <a:xfrm>
            <a:off x="4461162" y="3563032"/>
            <a:ext cx="807784" cy="173765"/>
          </a:xfrm>
          <a:prstGeom prst="rect">
            <a:avLst/>
          </a:prstGeom>
          <a:noFill/>
          <a:ln>
            <a:noFill/>
          </a:ln>
        </p:spPr>
      </p:pic>
      <p:pic>
        <p:nvPicPr>
          <p:cNvPr descr="Graphical user interface, logo&#10;&#10;Description automatically generated" id="117" name="Google Shape;117;p21"/>
          <p:cNvPicPr preferRelativeResize="0"/>
          <p:nvPr/>
        </p:nvPicPr>
        <p:blipFill rotWithShape="1">
          <a:blip r:embed="rId10">
            <a:alphaModFix/>
          </a:blip>
          <a:srcRect b="0" l="0" r="0" t="0"/>
          <a:stretch/>
        </p:blipFill>
        <p:spPr>
          <a:xfrm>
            <a:off x="1673200" y="2038211"/>
            <a:ext cx="836599" cy="365907"/>
          </a:xfrm>
          <a:prstGeom prst="rect">
            <a:avLst/>
          </a:prstGeom>
          <a:noFill/>
          <a:ln>
            <a:noFill/>
          </a:ln>
        </p:spPr>
      </p:pic>
      <p:sp>
        <p:nvSpPr>
          <p:cNvPr id="118" name="Google Shape;118;p21"/>
          <p:cNvSpPr/>
          <p:nvPr/>
        </p:nvSpPr>
        <p:spPr>
          <a:xfrm>
            <a:off x="1649792" y="1377764"/>
            <a:ext cx="1034379" cy="286413"/>
          </a:xfrm>
          <a:prstGeom prst="rect">
            <a:avLst/>
          </a:prstGeom>
          <a:gradFill>
            <a:gsLst>
              <a:gs pos="0">
                <a:srgbClr val="DCECD5"/>
              </a:gs>
              <a:gs pos="100000">
                <a:srgbClr val="93BC81"/>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CA" sz="1500" u="none" cap="none" strike="noStrike">
                <a:solidFill>
                  <a:srgbClr val="0C0C0C"/>
                </a:solidFill>
                <a:latin typeface="EB Garamond"/>
                <a:ea typeface="EB Garamond"/>
                <a:cs typeface="EB Garamond"/>
                <a:sym typeface="EB Garamond"/>
              </a:rPr>
              <a:t>Database</a:t>
            </a:r>
            <a:endParaRPr sz="1500">
              <a:latin typeface="EB Garamond"/>
              <a:ea typeface="EB Garamond"/>
              <a:cs typeface="EB Garamond"/>
              <a:sym typeface="EB Garamond"/>
            </a:endParaRPr>
          </a:p>
        </p:txBody>
      </p:sp>
      <p:sp>
        <p:nvSpPr>
          <p:cNvPr id="119" name="Google Shape;119;p21"/>
          <p:cNvSpPr/>
          <p:nvPr/>
        </p:nvSpPr>
        <p:spPr>
          <a:xfrm>
            <a:off x="2956077" y="1372961"/>
            <a:ext cx="1130430" cy="286413"/>
          </a:xfrm>
          <a:prstGeom prst="rect">
            <a:avLst/>
          </a:prstGeom>
          <a:gradFill>
            <a:gsLst>
              <a:gs pos="0">
                <a:srgbClr val="DCECD5"/>
              </a:gs>
              <a:gs pos="100000">
                <a:srgbClr val="93BC81"/>
              </a:gs>
            </a:gsLst>
            <a:path path="circle">
              <a:fillToRect b="50%" l="50%" r="50%" t="50%"/>
            </a:path>
            <a:tileRect/>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CA" sz="1500" u="none" cap="none" strike="noStrike">
                <a:solidFill>
                  <a:srgbClr val="0C0C0C"/>
                </a:solidFill>
                <a:latin typeface="EB Garamond"/>
                <a:ea typeface="EB Garamond"/>
                <a:cs typeface="EB Garamond"/>
                <a:sym typeface="EB Garamond"/>
              </a:rPr>
              <a:t>Language</a:t>
            </a:r>
            <a:endParaRPr sz="1500">
              <a:latin typeface="EB Garamond"/>
              <a:ea typeface="EB Garamond"/>
              <a:cs typeface="EB Garamond"/>
              <a:sym typeface="EB Garamond"/>
            </a:endParaRPr>
          </a:p>
        </p:txBody>
      </p:sp>
      <p:sp>
        <p:nvSpPr>
          <p:cNvPr id="120" name="Google Shape;120;p21"/>
          <p:cNvSpPr/>
          <p:nvPr/>
        </p:nvSpPr>
        <p:spPr>
          <a:xfrm>
            <a:off x="4411241" y="1377765"/>
            <a:ext cx="669389" cy="291215"/>
          </a:xfrm>
          <a:prstGeom prst="rect">
            <a:avLst/>
          </a:prstGeom>
          <a:gradFill>
            <a:gsLst>
              <a:gs pos="0">
                <a:srgbClr val="DCECD5"/>
              </a:gs>
              <a:gs pos="100000">
                <a:srgbClr val="93BC81"/>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CA" sz="1500" u="none" cap="none" strike="noStrike">
                <a:solidFill>
                  <a:srgbClr val="0C0C0C"/>
                </a:solidFill>
                <a:latin typeface="EB Garamond"/>
                <a:ea typeface="EB Garamond"/>
                <a:cs typeface="EB Garamond"/>
                <a:sym typeface="EB Garamond"/>
              </a:rPr>
              <a:t>Tools</a:t>
            </a:r>
            <a:endParaRPr sz="1500">
              <a:latin typeface="EB Garamond"/>
              <a:ea typeface="EB Garamond"/>
              <a:cs typeface="EB Garamond"/>
              <a:sym typeface="EB Garamond"/>
            </a:endParaRPr>
          </a:p>
        </p:txBody>
      </p:sp>
      <p:sp>
        <p:nvSpPr>
          <p:cNvPr id="121" name="Google Shape;121;p21"/>
          <p:cNvSpPr/>
          <p:nvPr/>
        </p:nvSpPr>
        <p:spPr>
          <a:xfrm>
            <a:off x="5405362" y="1372961"/>
            <a:ext cx="1433100" cy="291300"/>
          </a:xfrm>
          <a:prstGeom prst="rect">
            <a:avLst/>
          </a:prstGeom>
          <a:gradFill>
            <a:gsLst>
              <a:gs pos="0">
                <a:srgbClr val="DCECD5"/>
              </a:gs>
              <a:gs pos="100000">
                <a:srgbClr val="93BC81"/>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CA" sz="1500" u="none" cap="none" strike="noStrike">
                <a:solidFill>
                  <a:srgbClr val="0C0C0C"/>
                </a:solidFill>
                <a:latin typeface="EB Garamond"/>
                <a:ea typeface="EB Garamond"/>
                <a:cs typeface="EB Garamond"/>
                <a:sym typeface="EB Garamond"/>
              </a:rPr>
              <a:t>Technologies</a:t>
            </a:r>
            <a:endParaRPr sz="1500">
              <a:latin typeface="EB Garamond"/>
              <a:ea typeface="EB Garamond"/>
              <a:cs typeface="EB Garamond"/>
              <a:sym typeface="EB Garamond"/>
            </a:endParaRPr>
          </a:p>
        </p:txBody>
      </p:sp>
      <p:pic>
        <p:nvPicPr>
          <p:cNvPr descr="Icon&#10;&#10;Description automatically generated" id="122" name="Google Shape;122;p21"/>
          <p:cNvPicPr preferRelativeResize="0"/>
          <p:nvPr/>
        </p:nvPicPr>
        <p:blipFill rotWithShape="1">
          <a:blip r:embed="rId11">
            <a:alphaModFix/>
          </a:blip>
          <a:srcRect b="0" l="0" r="0" t="0"/>
          <a:stretch/>
        </p:blipFill>
        <p:spPr>
          <a:xfrm>
            <a:off x="5764946" y="3523426"/>
            <a:ext cx="899034" cy="252981"/>
          </a:xfrm>
          <a:prstGeom prst="rect">
            <a:avLst/>
          </a:prstGeom>
          <a:noFill/>
          <a:ln>
            <a:noFill/>
          </a:ln>
        </p:spPr>
      </p:pic>
      <p:sp>
        <p:nvSpPr>
          <p:cNvPr id="123" name="Google Shape;123;p21"/>
          <p:cNvSpPr/>
          <p:nvPr/>
        </p:nvSpPr>
        <p:spPr>
          <a:xfrm>
            <a:off x="7091046" y="1372960"/>
            <a:ext cx="1154444" cy="291215"/>
          </a:xfrm>
          <a:prstGeom prst="rect">
            <a:avLst/>
          </a:prstGeom>
          <a:gradFill>
            <a:gsLst>
              <a:gs pos="0">
                <a:srgbClr val="DCECD5"/>
              </a:gs>
              <a:gs pos="100000">
                <a:srgbClr val="93BC81"/>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CA" sz="1500" u="none" cap="none" strike="noStrike">
                <a:solidFill>
                  <a:srgbClr val="0C0C0C"/>
                </a:solidFill>
                <a:latin typeface="EB Garamond"/>
                <a:ea typeface="EB Garamond"/>
                <a:cs typeface="EB Garamond"/>
                <a:sym typeface="EB Garamond"/>
              </a:rPr>
              <a:t>Algorithms</a:t>
            </a:r>
            <a:endParaRPr sz="1500">
              <a:latin typeface="EB Garamond"/>
              <a:ea typeface="EB Garamond"/>
              <a:cs typeface="EB Garamond"/>
              <a:sym typeface="EB Garamond"/>
            </a:endParaRPr>
          </a:p>
        </p:txBody>
      </p:sp>
      <p:sp>
        <p:nvSpPr>
          <p:cNvPr id="124" name="Google Shape;124;p21"/>
          <p:cNvSpPr/>
          <p:nvPr/>
        </p:nvSpPr>
        <p:spPr>
          <a:xfrm>
            <a:off x="522275" y="190525"/>
            <a:ext cx="3187800" cy="787500"/>
          </a:xfrm>
          <a:prstGeom prst="horizontalScroll">
            <a:avLst>
              <a:gd fmla="val 12500" name="adj"/>
            </a:avLst>
          </a:prstGeom>
          <a:gradFill>
            <a:gsLst>
              <a:gs pos="0">
                <a:srgbClr val="51AB2A"/>
              </a:gs>
              <a:gs pos="100000">
                <a:srgbClr val="203E1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i="0" lang="en-CA" sz="3600" u="none" cap="none" strike="noStrike">
                <a:solidFill>
                  <a:schemeClr val="lt1"/>
                </a:solidFill>
                <a:latin typeface="EB Garamond"/>
                <a:ea typeface="EB Garamond"/>
                <a:cs typeface="EB Garamond"/>
                <a:sym typeface="EB Garamond"/>
              </a:rPr>
              <a:t>What we used</a:t>
            </a:r>
            <a:endParaRPr i="0" sz="3600" u="none" cap="none" strike="noStrike">
              <a:solidFill>
                <a:schemeClr val="lt1"/>
              </a:solidFill>
              <a:latin typeface="EB Garamond"/>
              <a:ea typeface="EB Garamond"/>
              <a:cs typeface="EB Garamond"/>
              <a:sym typeface="EB Garamond"/>
            </a:endParaRPr>
          </a:p>
        </p:txBody>
      </p:sp>
      <p:pic>
        <p:nvPicPr>
          <p:cNvPr descr="A picture containing text&#10;&#10;Description automatically generated" id="125" name="Google Shape;125;p21"/>
          <p:cNvPicPr preferRelativeResize="0"/>
          <p:nvPr/>
        </p:nvPicPr>
        <p:blipFill rotWithShape="1">
          <a:blip r:embed="rId12">
            <a:alphaModFix/>
          </a:blip>
          <a:srcRect b="0" l="0" r="0" t="0"/>
          <a:stretch/>
        </p:blipFill>
        <p:spPr>
          <a:xfrm>
            <a:off x="5615868" y="1927370"/>
            <a:ext cx="1201992" cy="333056"/>
          </a:xfrm>
          <a:prstGeom prst="rect">
            <a:avLst/>
          </a:prstGeom>
          <a:noFill/>
          <a:ln>
            <a:noFill/>
          </a:ln>
        </p:spPr>
      </p:pic>
      <p:sp>
        <p:nvSpPr>
          <p:cNvPr id="126" name="Google Shape;126;p21"/>
          <p:cNvSpPr/>
          <p:nvPr/>
        </p:nvSpPr>
        <p:spPr>
          <a:xfrm>
            <a:off x="500475" y="1388425"/>
            <a:ext cx="899100" cy="286500"/>
          </a:xfrm>
          <a:prstGeom prst="rect">
            <a:avLst/>
          </a:prstGeom>
          <a:gradFill>
            <a:gsLst>
              <a:gs pos="0">
                <a:srgbClr val="DCECD5"/>
              </a:gs>
              <a:gs pos="100000">
                <a:srgbClr val="93BC81"/>
              </a:gs>
            </a:gsLst>
            <a:lin ang="5400012" scaled="0"/>
          </a:gra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CA" sz="1500" u="none" cap="none" strike="noStrike">
                <a:solidFill>
                  <a:srgbClr val="0C0C0C"/>
                </a:solidFill>
                <a:latin typeface="EB Garamond"/>
                <a:ea typeface="EB Garamond"/>
                <a:cs typeface="EB Garamond"/>
                <a:sym typeface="EB Garamond"/>
              </a:rPr>
              <a:t>Data</a:t>
            </a:r>
            <a:r>
              <a:rPr b="1" lang="en-CA" sz="1500">
                <a:solidFill>
                  <a:srgbClr val="0C0C0C"/>
                </a:solidFill>
                <a:latin typeface="EB Garamond"/>
                <a:ea typeface="EB Garamond"/>
                <a:cs typeface="EB Garamond"/>
                <a:sym typeface="EB Garamond"/>
              </a:rPr>
              <a:t>set</a:t>
            </a:r>
            <a:endParaRPr sz="1500">
              <a:latin typeface="EB Garamond"/>
              <a:ea typeface="EB Garamond"/>
              <a:cs typeface="EB Garamond"/>
              <a:sym typeface="EB Garamond"/>
            </a:endParaRPr>
          </a:p>
        </p:txBody>
      </p:sp>
      <p:sp>
        <p:nvSpPr>
          <p:cNvPr id="127" name="Google Shape;127;p21"/>
          <p:cNvSpPr/>
          <p:nvPr/>
        </p:nvSpPr>
        <p:spPr>
          <a:xfrm>
            <a:off x="2281675" y="3744275"/>
            <a:ext cx="1272450" cy="252975"/>
          </a:xfrm>
          <a:prstGeom prst="flowChartProcess">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7032562" y="1948238"/>
            <a:ext cx="1305300" cy="291300"/>
          </a:xfrm>
          <a:prstGeom prst="rect">
            <a:avLst/>
          </a:prstGeom>
          <a:gradFill>
            <a:gsLst>
              <a:gs pos="0">
                <a:srgbClr val="FDECDB"/>
              </a:gs>
              <a:gs pos="100000">
                <a:srgbClr val="F0A963"/>
              </a:gs>
            </a:gsLst>
            <a:path path="circle">
              <a:fillToRect b="50%" l="50%" r="50%" t="50%"/>
            </a:path>
            <a:tileRect/>
          </a:gra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CA" sz="1000">
                <a:solidFill>
                  <a:srgbClr val="0C0C0C"/>
                </a:solidFill>
                <a:latin typeface="EB Garamond"/>
                <a:ea typeface="EB Garamond"/>
                <a:cs typeface="EB Garamond"/>
                <a:sym typeface="EB Garamond"/>
              </a:rPr>
              <a:t>Linear Regression</a:t>
            </a:r>
            <a:endParaRPr b="1" sz="1000">
              <a:solidFill>
                <a:srgbClr val="0C0C0C"/>
              </a:solidFill>
              <a:latin typeface="EB Garamond"/>
              <a:ea typeface="EB Garamond"/>
              <a:cs typeface="EB Garamond"/>
              <a:sym typeface="EB Garamond"/>
            </a:endParaRPr>
          </a:p>
        </p:txBody>
      </p:sp>
      <p:sp>
        <p:nvSpPr>
          <p:cNvPr id="129" name="Google Shape;129;p21"/>
          <p:cNvSpPr/>
          <p:nvPr/>
        </p:nvSpPr>
        <p:spPr>
          <a:xfrm>
            <a:off x="7032575" y="2541963"/>
            <a:ext cx="1305300" cy="291300"/>
          </a:xfrm>
          <a:prstGeom prst="rect">
            <a:avLst/>
          </a:prstGeom>
          <a:gradFill>
            <a:gsLst>
              <a:gs pos="0">
                <a:srgbClr val="FDECDB"/>
              </a:gs>
              <a:gs pos="100000">
                <a:srgbClr val="F0A963"/>
              </a:gs>
            </a:gsLst>
            <a:path path="circle">
              <a:fillToRect b="50%" l="50%" r="50%" t="50%"/>
            </a:path>
            <a:tileRect/>
          </a:gra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CA" sz="1000">
                <a:solidFill>
                  <a:srgbClr val="0C0C0C"/>
                </a:solidFill>
                <a:latin typeface="EB Garamond"/>
                <a:ea typeface="EB Garamond"/>
                <a:cs typeface="EB Garamond"/>
                <a:sym typeface="EB Garamond"/>
              </a:rPr>
              <a:t>Decision Tree</a:t>
            </a:r>
            <a:endParaRPr b="1" sz="1000">
              <a:solidFill>
                <a:srgbClr val="0C0C0C"/>
              </a:solidFill>
              <a:latin typeface="EB Garamond"/>
              <a:ea typeface="EB Garamond"/>
              <a:cs typeface="EB Garamond"/>
              <a:sym typeface="EB Garamond"/>
            </a:endParaRPr>
          </a:p>
        </p:txBody>
      </p:sp>
      <p:sp>
        <p:nvSpPr>
          <p:cNvPr id="130" name="Google Shape;130;p21"/>
          <p:cNvSpPr/>
          <p:nvPr/>
        </p:nvSpPr>
        <p:spPr>
          <a:xfrm>
            <a:off x="7032550" y="3095688"/>
            <a:ext cx="1305300" cy="291300"/>
          </a:xfrm>
          <a:prstGeom prst="rect">
            <a:avLst/>
          </a:prstGeom>
          <a:gradFill>
            <a:gsLst>
              <a:gs pos="0">
                <a:srgbClr val="FDECDB"/>
              </a:gs>
              <a:gs pos="100000">
                <a:srgbClr val="F0A963"/>
              </a:gs>
            </a:gsLst>
            <a:path path="circle">
              <a:fillToRect b="50%" l="50%" r="50%" t="50%"/>
            </a:path>
            <a:tileRect/>
          </a:gra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CA" sz="1000">
                <a:solidFill>
                  <a:srgbClr val="0C0C0C"/>
                </a:solidFill>
                <a:latin typeface="EB Garamond"/>
                <a:ea typeface="EB Garamond"/>
                <a:cs typeface="EB Garamond"/>
                <a:sym typeface="EB Garamond"/>
              </a:rPr>
              <a:t>Random Forest</a:t>
            </a:r>
            <a:endParaRPr b="1" sz="1000">
              <a:solidFill>
                <a:srgbClr val="0C0C0C"/>
              </a:solidFill>
              <a:latin typeface="EB Garamond"/>
              <a:ea typeface="EB Garamond"/>
              <a:cs typeface="EB Garamond"/>
              <a:sym typeface="EB Garamond"/>
            </a:endParaRPr>
          </a:p>
        </p:txBody>
      </p:sp>
      <p:sp>
        <p:nvSpPr>
          <p:cNvPr id="131" name="Google Shape;131;p21"/>
          <p:cNvSpPr/>
          <p:nvPr/>
        </p:nvSpPr>
        <p:spPr>
          <a:xfrm>
            <a:off x="7015625" y="3776388"/>
            <a:ext cx="1305300" cy="291300"/>
          </a:xfrm>
          <a:prstGeom prst="rect">
            <a:avLst/>
          </a:prstGeom>
          <a:gradFill>
            <a:gsLst>
              <a:gs pos="0">
                <a:srgbClr val="FDECDB"/>
              </a:gs>
              <a:gs pos="100000">
                <a:srgbClr val="F0A963"/>
              </a:gs>
            </a:gsLst>
            <a:path path="circle">
              <a:fillToRect b="50%" l="50%" r="50%" t="50%"/>
            </a:path>
            <a:tileRect/>
          </a:gra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CA" sz="1000">
                <a:solidFill>
                  <a:srgbClr val="0C0C0C"/>
                </a:solidFill>
                <a:latin typeface="EB Garamond"/>
                <a:ea typeface="EB Garamond"/>
                <a:cs typeface="EB Garamond"/>
                <a:sym typeface="EB Garamond"/>
              </a:rPr>
              <a:t>Deep Learning</a:t>
            </a:r>
            <a:endParaRPr b="1" sz="1000">
              <a:solidFill>
                <a:srgbClr val="0C0C0C"/>
              </a:solidFill>
              <a:latin typeface="EB Garamond"/>
              <a:ea typeface="EB Garamond"/>
              <a:cs typeface="EB Garamond"/>
              <a:sym typeface="EB Garamond"/>
            </a:endParaRPr>
          </a:p>
        </p:txBody>
      </p:sp>
      <p:pic>
        <p:nvPicPr>
          <p:cNvPr id="132" name="Google Shape;132;p21"/>
          <p:cNvPicPr preferRelativeResize="0"/>
          <p:nvPr/>
        </p:nvPicPr>
        <p:blipFill>
          <a:blip r:embed="rId13">
            <a:alphaModFix/>
          </a:blip>
          <a:stretch>
            <a:fillRect/>
          </a:stretch>
        </p:blipFill>
        <p:spPr>
          <a:xfrm>
            <a:off x="4444250" y="2009925"/>
            <a:ext cx="807800" cy="229625"/>
          </a:xfrm>
          <a:prstGeom prst="rect">
            <a:avLst/>
          </a:prstGeom>
          <a:noFill/>
          <a:ln>
            <a:noFill/>
          </a:ln>
        </p:spPr>
      </p:pic>
      <p:pic>
        <p:nvPicPr>
          <p:cNvPr id="133" name="Google Shape;133;p21"/>
          <p:cNvPicPr preferRelativeResize="0"/>
          <p:nvPr/>
        </p:nvPicPr>
        <p:blipFill>
          <a:blip r:embed="rId14">
            <a:alphaModFix/>
          </a:blip>
          <a:stretch>
            <a:fillRect/>
          </a:stretch>
        </p:blipFill>
        <p:spPr>
          <a:xfrm>
            <a:off x="5816075" y="4124950"/>
            <a:ext cx="899025" cy="434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pic>
        <p:nvPicPr>
          <p:cNvPr descr="A picture containing text, outdoor, crowd&#10;&#10;Description automatically generated" id="138" name="Google Shape;138;p22"/>
          <p:cNvPicPr preferRelativeResize="0"/>
          <p:nvPr/>
        </p:nvPicPr>
        <p:blipFill rotWithShape="1">
          <a:blip r:embed="rId3">
            <a:alphaModFix/>
          </a:blip>
          <a:srcRect b="5761" l="0" r="0" t="9652"/>
          <a:stretch/>
        </p:blipFill>
        <p:spPr>
          <a:xfrm>
            <a:off x="43243" y="14418"/>
            <a:ext cx="9143980" cy="5143490"/>
          </a:xfrm>
          <a:prstGeom prst="rect">
            <a:avLst/>
          </a:prstGeom>
          <a:noFill/>
          <a:ln>
            <a:noFill/>
          </a:ln>
        </p:spPr>
      </p:pic>
      <p:sp>
        <p:nvSpPr>
          <p:cNvPr id="139" name="Google Shape;139;p22"/>
          <p:cNvSpPr/>
          <p:nvPr/>
        </p:nvSpPr>
        <p:spPr>
          <a:xfrm>
            <a:off x="2635475" y="0"/>
            <a:ext cx="5788500" cy="5143500"/>
          </a:xfrm>
          <a:prstGeom prst="rect">
            <a:avLst/>
          </a:prstGeom>
          <a:solidFill>
            <a:schemeClr val="lt1">
              <a:alpha val="8784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0" name="Google Shape;140;p22"/>
          <p:cNvSpPr txBox="1"/>
          <p:nvPr>
            <p:ph type="ctrTitle"/>
          </p:nvPr>
        </p:nvSpPr>
        <p:spPr>
          <a:xfrm>
            <a:off x="3038166" y="274318"/>
            <a:ext cx="5088195"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2800"/>
              <a:buFont typeface="Arial"/>
              <a:buNone/>
            </a:pPr>
            <a:r>
              <a:rPr b="1" lang="en-CA" sz="2400">
                <a:solidFill>
                  <a:srgbClr val="262626"/>
                </a:solidFill>
                <a:latin typeface="EB Garamond"/>
                <a:ea typeface="EB Garamond"/>
                <a:cs typeface="EB Garamond"/>
                <a:sym typeface="EB Garamond"/>
              </a:rPr>
              <a:t>Preliminary Data Analysis</a:t>
            </a:r>
            <a:endParaRPr>
              <a:latin typeface="EB Garamond"/>
              <a:ea typeface="EB Garamond"/>
              <a:cs typeface="EB Garamond"/>
              <a:sym typeface="EB Garamond"/>
            </a:endParaRPr>
          </a:p>
        </p:txBody>
      </p:sp>
      <p:sp>
        <p:nvSpPr>
          <p:cNvPr id="141" name="Google Shape;141;p22"/>
          <p:cNvSpPr/>
          <p:nvPr/>
        </p:nvSpPr>
        <p:spPr>
          <a:xfrm>
            <a:off x="8458200" y="0"/>
            <a:ext cx="685800" cy="5143500"/>
          </a:xfrm>
          <a:prstGeom prst="rect">
            <a:avLst/>
          </a:prstGeom>
          <a:solidFill>
            <a:srgbClr val="262626">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2"/>
          <p:cNvGrpSpPr/>
          <p:nvPr/>
        </p:nvGrpSpPr>
        <p:grpSpPr>
          <a:xfrm>
            <a:off x="3038175" y="2143977"/>
            <a:ext cx="5085014" cy="2004291"/>
            <a:chOff x="1590" y="776293"/>
            <a:chExt cx="5085014" cy="1723528"/>
          </a:xfrm>
        </p:grpSpPr>
        <p:sp>
          <p:nvSpPr>
            <p:cNvPr id="143" name="Google Shape;143;p22"/>
            <p:cNvSpPr/>
            <p:nvPr/>
          </p:nvSpPr>
          <p:spPr>
            <a:xfrm>
              <a:off x="1590" y="776293"/>
              <a:ext cx="1550309" cy="577828"/>
            </a:xfrm>
            <a:prstGeom prst="rect">
              <a:avLst/>
            </a:prstGeom>
            <a:gradFill>
              <a:gsLst>
                <a:gs pos="0">
                  <a:srgbClr val="6EA5DA"/>
                </a:gs>
                <a:gs pos="50000">
                  <a:srgbClr val="529BDA"/>
                </a:gs>
                <a:gs pos="100000">
                  <a:srgbClr val="4188C8"/>
                </a:gs>
              </a:gsLst>
              <a:lin ang="5400000" scaled="0"/>
            </a:gradFill>
            <a:ln cap="flat" cmpd="sng" w="9525">
              <a:solidFill>
                <a:srgbClr val="599BD5"/>
              </a:solidFill>
              <a:prstDash val="solid"/>
              <a:miter lim="800000"/>
              <a:headEnd len="sm" w="sm" type="none"/>
              <a:tailEnd len="sm" w="sm" type="none"/>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txBox="1"/>
            <p:nvPr/>
          </p:nvSpPr>
          <p:spPr>
            <a:xfrm>
              <a:off x="1590" y="776293"/>
              <a:ext cx="1550309" cy="577828"/>
            </a:xfrm>
            <a:prstGeom prst="rect">
              <a:avLst/>
            </a:prstGeom>
            <a:noFill/>
            <a:ln>
              <a:noFill/>
            </a:ln>
          </p:spPr>
          <p:txBody>
            <a:bodyPr anchorCtr="0" anchor="ctr" bIns="36575" lIns="64000" spcFirstLastPara="1" rIns="64000" wrap="square" tIns="36575">
              <a:noAutofit/>
            </a:bodyPr>
            <a:lstStyle/>
            <a:p>
              <a:pPr indent="0" lvl="0" marL="0" marR="0" rtl="0" algn="ctr">
                <a:lnSpc>
                  <a:spcPct val="90000"/>
                </a:lnSpc>
                <a:spcBef>
                  <a:spcPts val="0"/>
                </a:spcBef>
                <a:spcAft>
                  <a:spcPts val="0"/>
                </a:spcAft>
                <a:buClr>
                  <a:srgbClr val="000000"/>
                </a:buClr>
                <a:buSzPts val="900"/>
                <a:buFont typeface="Arial"/>
                <a:buNone/>
              </a:pPr>
              <a:r>
                <a:rPr b="1" i="0" lang="en-CA" sz="1100" u="none" cap="none" strike="noStrike">
                  <a:solidFill>
                    <a:schemeClr val="lt1"/>
                  </a:solidFill>
                  <a:latin typeface="EB Garamond"/>
                  <a:ea typeface="EB Garamond"/>
                  <a:cs typeface="EB Garamond"/>
                  <a:sym typeface="EB Garamond"/>
                </a:rPr>
                <a:t>What are the key factors that affect the price of the rental property?</a:t>
              </a:r>
              <a:endParaRPr b="1" i="0" sz="1100" u="none" cap="none" strike="noStrike">
                <a:solidFill>
                  <a:schemeClr val="lt1"/>
                </a:solidFill>
                <a:latin typeface="EB Garamond"/>
                <a:ea typeface="EB Garamond"/>
                <a:cs typeface="EB Garamond"/>
                <a:sym typeface="EB Garamond"/>
              </a:endParaRPr>
            </a:p>
          </p:txBody>
        </p:sp>
        <p:sp>
          <p:nvSpPr>
            <p:cNvPr id="145" name="Google Shape;145;p22"/>
            <p:cNvSpPr/>
            <p:nvPr/>
          </p:nvSpPr>
          <p:spPr>
            <a:xfrm>
              <a:off x="1590" y="1354121"/>
              <a:ext cx="1550309" cy="1145694"/>
            </a:xfrm>
            <a:prstGeom prst="rect">
              <a:avLst/>
            </a:prstGeom>
            <a:solidFill>
              <a:srgbClr val="CFDEEF">
                <a:alpha val="89803"/>
              </a:srgbClr>
            </a:solidFill>
            <a:ln cap="flat" cmpd="sng" w="9525">
              <a:solidFill>
                <a:srgbClr val="CFDEE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nvSpPr>
          <p:spPr>
            <a:xfrm>
              <a:off x="1590" y="1354121"/>
              <a:ext cx="1550400" cy="1145700"/>
            </a:xfrm>
            <a:prstGeom prst="rect">
              <a:avLst/>
            </a:prstGeom>
            <a:noFill/>
            <a:ln>
              <a:noFill/>
            </a:ln>
          </p:spPr>
          <p:txBody>
            <a:bodyPr anchorCtr="0" anchor="t" bIns="72000" lIns="48000" spcFirstLastPara="1" rIns="64000" wrap="square" tIns="48000">
              <a:noAutofit/>
            </a:bodyPr>
            <a:lstStyle/>
            <a:p>
              <a:pPr indent="-63500" lvl="1" marL="57150" marR="0" rtl="0" algn="l">
                <a:lnSpc>
                  <a:spcPct val="90000"/>
                </a:lnSpc>
                <a:spcBef>
                  <a:spcPts val="0"/>
                </a:spcBef>
                <a:spcAft>
                  <a:spcPts val="0"/>
                </a:spcAft>
                <a:buClr>
                  <a:srgbClr val="000000"/>
                </a:buClr>
                <a:buSzPts val="1000"/>
                <a:buFont typeface="EB Garamond"/>
                <a:buChar char="•"/>
              </a:pPr>
              <a:r>
                <a:rPr i="0" lang="en-CA" sz="1000" u="none" cap="none" strike="noStrike">
                  <a:solidFill>
                    <a:srgbClr val="000000"/>
                  </a:solidFill>
                  <a:latin typeface="EB Garamond"/>
                  <a:ea typeface="EB Garamond"/>
                  <a:cs typeface="EB Garamond"/>
                  <a:sym typeface="EB Garamond"/>
                </a:rPr>
                <a:t>Room Type</a:t>
              </a:r>
              <a:endParaRPr i="0" sz="1000" u="none" cap="none" strike="noStrike">
                <a:solidFill>
                  <a:srgbClr val="000000"/>
                </a:solidFill>
                <a:latin typeface="EB Garamond"/>
                <a:ea typeface="EB Garamond"/>
                <a:cs typeface="EB Garamond"/>
                <a:sym typeface="EB Garamond"/>
              </a:endParaRPr>
            </a:p>
            <a:p>
              <a:pPr indent="-63500" lvl="1" marL="57150" marR="0" rtl="0" algn="l">
                <a:lnSpc>
                  <a:spcPct val="90000"/>
                </a:lnSpc>
                <a:spcBef>
                  <a:spcPts val="135"/>
                </a:spcBef>
                <a:spcAft>
                  <a:spcPts val="0"/>
                </a:spcAft>
                <a:buClr>
                  <a:srgbClr val="000000"/>
                </a:buClr>
                <a:buSzPts val="1000"/>
                <a:buFont typeface="EB Garamond"/>
                <a:buChar char="•"/>
              </a:pPr>
              <a:r>
                <a:rPr i="0" lang="en-CA" sz="1000" u="none" cap="none" strike="noStrike">
                  <a:solidFill>
                    <a:srgbClr val="000000"/>
                  </a:solidFill>
                  <a:latin typeface="EB Garamond"/>
                  <a:ea typeface="EB Garamond"/>
                  <a:cs typeface="EB Garamond"/>
                  <a:sym typeface="EB Garamond"/>
                </a:rPr>
                <a:t>Property Type</a:t>
              </a:r>
              <a:endParaRPr i="0" sz="1000" u="none" cap="none" strike="noStrike">
                <a:solidFill>
                  <a:srgbClr val="000000"/>
                </a:solidFill>
                <a:latin typeface="EB Garamond"/>
                <a:ea typeface="EB Garamond"/>
                <a:cs typeface="EB Garamond"/>
                <a:sym typeface="EB Garamond"/>
              </a:endParaRPr>
            </a:p>
            <a:p>
              <a:pPr indent="-63500" lvl="1" marL="57150" marR="0" rtl="0" algn="l">
                <a:lnSpc>
                  <a:spcPct val="90000"/>
                </a:lnSpc>
                <a:spcBef>
                  <a:spcPts val="135"/>
                </a:spcBef>
                <a:spcAft>
                  <a:spcPts val="0"/>
                </a:spcAft>
                <a:buClr>
                  <a:srgbClr val="000000"/>
                </a:buClr>
                <a:buSzPts val="1000"/>
                <a:buFont typeface="EB Garamond"/>
                <a:buChar char="•"/>
              </a:pPr>
              <a:r>
                <a:rPr i="0" lang="en-CA" sz="1000" u="none" cap="none" strike="noStrike">
                  <a:solidFill>
                    <a:srgbClr val="000000"/>
                  </a:solidFill>
                  <a:latin typeface="EB Garamond"/>
                  <a:ea typeface="EB Garamond"/>
                  <a:cs typeface="EB Garamond"/>
                  <a:sym typeface="EB Garamond"/>
                </a:rPr>
                <a:t>Number of Reviews</a:t>
              </a:r>
              <a:endParaRPr i="0" sz="1000" u="none" cap="none" strike="noStrike">
                <a:solidFill>
                  <a:srgbClr val="000000"/>
                </a:solidFill>
                <a:latin typeface="EB Garamond"/>
                <a:ea typeface="EB Garamond"/>
                <a:cs typeface="EB Garamond"/>
                <a:sym typeface="EB Garamond"/>
              </a:endParaRPr>
            </a:p>
            <a:p>
              <a:pPr indent="-63500" lvl="1" marL="57150" marR="0" rtl="0" algn="l">
                <a:lnSpc>
                  <a:spcPct val="90000"/>
                </a:lnSpc>
                <a:spcBef>
                  <a:spcPts val="135"/>
                </a:spcBef>
                <a:spcAft>
                  <a:spcPts val="0"/>
                </a:spcAft>
                <a:buClr>
                  <a:srgbClr val="000000"/>
                </a:buClr>
                <a:buSzPts val="1000"/>
                <a:buFont typeface="EB Garamond"/>
                <a:buChar char="•"/>
              </a:pPr>
              <a:r>
                <a:rPr i="0" lang="en-CA" sz="1000" u="none" cap="none" strike="noStrike">
                  <a:solidFill>
                    <a:srgbClr val="000000"/>
                  </a:solidFill>
                  <a:latin typeface="EB Garamond"/>
                  <a:ea typeface="EB Garamond"/>
                  <a:cs typeface="EB Garamond"/>
                  <a:sym typeface="EB Garamond"/>
                </a:rPr>
                <a:t>Amenities</a:t>
              </a:r>
              <a:endParaRPr i="0" sz="1000" u="none" cap="none" strike="noStrike">
                <a:solidFill>
                  <a:srgbClr val="000000"/>
                </a:solidFill>
                <a:latin typeface="EB Garamond"/>
                <a:ea typeface="EB Garamond"/>
                <a:cs typeface="EB Garamond"/>
                <a:sym typeface="EB Garamond"/>
              </a:endParaRPr>
            </a:p>
          </p:txBody>
        </p:sp>
        <p:sp>
          <p:nvSpPr>
            <p:cNvPr id="147" name="Google Shape;147;p22"/>
            <p:cNvSpPr/>
            <p:nvPr/>
          </p:nvSpPr>
          <p:spPr>
            <a:xfrm>
              <a:off x="1768942" y="776293"/>
              <a:ext cx="1550309" cy="577828"/>
            </a:xfrm>
            <a:prstGeom prst="rect">
              <a:avLst/>
            </a:prstGeom>
            <a:gradFill>
              <a:gsLst>
                <a:gs pos="0">
                  <a:srgbClr val="65C998"/>
                </a:gs>
                <a:gs pos="50000">
                  <a:srgbClr val="46C78C"/>
                </a:gs>
                <a:gs pos="100000">
                  <a:srgbClr val="35B87B"/>
                </a:gs>
              </a:gsLst>
              <a:lin ang="5400000" scaled="0"/>
            </a:gradFill>
            <a:ln cap="flat" cmpd="sng" w="9525">
              <a:solidFill>
                <a:srgbClr val="4CC38C"/>
              </a:solidFill>
              <a:prstDash val="solid"/>
              <a:miter lim="800000"/>
              <a:headEnd len="sm" w="sm" type="none"/>
              <a:tailEnd len="sm" w="sm" type="none"/>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txBox="1"/>
            <p:nvPr/>
          </p:nvSpPr>
          <p:spPr>
            <a:xfrm>
              <a:off x="1768942" y="776293"/>
              <a:ext cx="1550400" cy="577800"/>
            </a:xfrm>
            <a:prstGeom prst="rect">
              <a:avLst/>
            </a:prstGeom>
            <a:noFill/>
            <a:ln>
              <a:noFill/>
            </a:ln>
          </p:spPr>
          <p:txBody>
            <a:bodyPr anchorCtr="0" anchor="ctr" bIns="36575" lIns="64000" spcFirstLastPara="1" rIns="64000" wrap="square" tIns="36575">
              <a:noAutofit/>
            </a:bodyPr>
            <a:lstStyle/>
            <a:p>
              <a:pPr indent="0" lvl="0" marL="0" marR="0" rtl="0" algn="ctr">
                <a:lnSpc>
                  <a:spcPct val="90000"/>
                </a:lnSpc>
                <a:spcBef>
                  <a:spcPts val="0"/>
                </a:spcBef>
                <a:spcAft>
                  <a:spcPts val="0"/>
                </a:spcAft>
                <a:buClr>
                  <a:srgbClr val="000000"/>
                </a:buClr>
                <a:buSzPts val="900"/>
                <a:buFont typeface="Arial"/>
                <a:buNone/>
              </a:pPr>
              <a:r>
                <a:rPr b="1" i="0" lang="en-CA" sz="1100" u="none" cap="none" strike="noStrike">
                  <a:solidFill>
                    <a:schemeClr val="lt1"/>
                  </a:solidFill>
                  <a:latin typeface="EB Garamond"/>
                  <a:ea typeface="EB Garamond"/>
                  <a:cs typeface="EB Garamond"/>
                  <a:sym typeface="EB Garamond"/>
                </a:rPr>
                <a:t>Which neighborhoods in Boston have the highest rental prices?</a:t>
              </a:r>
              <a:endParaRPr b="1" sz="1600">
                <a:latin typeface="EB Garamond"/>
                <a:ea typeface="EB Garamond"/>
                <a:cs typeface="EB Garamond"/>
                <a:sym typeface="EB Garamond"/>
              </a:endParaRPr>
            </a:p>
          </p:txBody>
        </p:sp>
        <p:sp>
          <p:nvSpPr>
            <p:cNvPr id="149" name="Google Shape;149;p22"/>
            <p:cNvSpPr/>
            <p:nvPr/>
          </p:nvSpPr>
          <p:spPr>
            <a:xfrm>
              <a:off x="1768942" y="1354121"/>
              <a:ext cx="1550309" cy="1145694"/>
            </a:xfrm>
            <a:prstGeom prst="rect">
              <a:avLst/>
            </a:prstGeom>
            <a:solidFill>
              <a:srgbClr val="CCE8DD">
                <a:alpha val="89803"/>
              </a:srgbClr>
            </a:solidFill>
            <a:ln cap="flat" cmpd="sng" w="9525">
              <a:solidFill>
                <a:srgbClr val="CCE8D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txBox="1"/>
            <p:nvPr/>
          </p:nvSpPr>
          <p:spPr>
            <a:xfrm>
              <a:off x="1768942" y="1354121"/>
              <a:ext cx="1550400" cy="1145700"/>
            </a:xfrm>
            <a:prstGeom prst="rect">
              <a:avLst/>
            </a:prstGeom>
            <a:noFill/>
            <a:ln>
              <a:noFill/>
            </a:ln>
          </p:spPr>
          <p:txBody>
            <a:bodyPr anchorCtr="0" anchor="t" bIns="72000" lIns="48000" spcFirstLastPara="1" rIns="64000" wrap="square" tIns="48000">
              <a:noAutofit/>
            </a:bodyPr>
            <a:lstStyle/>
            <a:p>
              <a:pPr indent="-63500" lvl="1" marL="57150" marR="0" rtl="0" algn="l">
                <a:lnSpc>
                  <a:spcPct val="90000"/>
                </a:lnSpc>
                <a:spcBef>
                  <a:spcPts val="0"/>
                </a:spcBef>
                <a:spcAft>
                  <a:spcPts val="0"/>
                </a:spcAft>
                <a:buClr>
                  <a:srgbClr val="000000"/>
                </a:buClr>
                <a:buSzPts val="1000"/>
                <a:buFont typeface="EB Garamond"/>
                <a:buChar char="•"/>
              </a:pPr>
              <a:r>
                <a:rPr i="0" lang="en-CA" sz="1000" u="none" cap="none" strike="noStrike">
                  <a:solidFill>
                    <a:srgbClr val="000000"/>
                  </a:solidFill>
                  <a:latin typeface="EB Garamond"/>
                  <a:ea typeface="EB Garamond"/>
                  <a:cs typeface="EB Garamond"/>
                  <a:sym typeface="EB Garamond"/>
                </a:rPr>
                <a:t>Neighborhoods ar</a:t>
              </a:r>
              <a:r>
                <a:rPr i="0" lang="en-CA" sz="1000" u="none" cap="none" strike="noStrike">
                  <a:solidFill>
                    <a:srgbClr val="000000"/>
                  </a:solidFill>
                  <a:latin typeface="EB Garamond"/>
                  <a:ea typeface="EB Garamond"/>
                  <a:cs typeface="EB Garamond"/>
                  <a:sym typeface="EB Garamond"/>
                </a:rPr>
                <a:t>e</a:t>
              </a:r>
              <a:r>
                <a:rPr lang="en-CA" sz="1000">
                  <a:latin typeface="EB Garamond"/>
                  <a:ea typeface="EB Garamond"/>
                  <a:cs typeface="EB Garamond"/>
                  <a:sym typeface="EB Garamond"/>
                </a:rPr>
                <a:t> </a:t>
              </a:r>
              <a:r>
                <a:rPr i="0" lang="en-CA" sz="1000" u="none" cap="none" strike="noStrike">
                  <a:solidFill>
                    <a:srgbClr val="000000"/>
                  </a:solidFill>
                  <a:latin typeface="EB Garamond"/>
                  <a:ea typeface="EB Garamond"/>
                  <a:cs typeface="EB Garamond"/>
                  <a:sym typeface="EB Garamond"/>
                </a:rPr>
                <a:t>separated into 25 districts.</a:t>
              </a:r>
              <a:endParaRPr i="0" sz="1000" u="none" cap="none" strike="noStrike">
                <a:solidFill>
                  <a:srgbClr val="000000"/>
                </a:solidFill>
                <a:latin typeface="EB Garamond"/>
                <a:ea typeface="EB Garamond"/>
                <a:cs typeface="EB Garamond"/>
                <a:sym typeface="EB Garamond"/>
              </a:endParaRPr>
            </a:p>
            <a:p>
              <a:pPr indent="0" lvl="0" marL="914400" marR="0" rtl="0" algn="l">
                <a:lnSpc>
                  <a:spcPct val="90000"/>
                </a:lnSpc>
                <a:spcBef>
                  <a:spcPts val="0"/>
                </a:spcBef>
                <a:spcAft>
                  <a:spcPts val="0"/>
                </a:spcAft>
                <a:buNone/>
              </a:pPr>
              <a:r>
                <a:t/>
              </a:r>
              <a:endParaRPr sz="1000">
                <a:latin typeface="EB Garamond"/>
                <a:ea typeface="EB Garamond"/>
                <a:cs typeface="EB Garamond"/>
                <a:sym typeface="EB Garamond"/>
              </a:endParaRPr>
            </a:p>
            <a:p>
              <a:pPr indent="-63500" lvl="1" marL="57150" marR="0" rtl="0" algn="l">
                <a:lnSpc>
                  <a:spcPct val="90000"/>
                </a:lnSpc>
                <a:spcBef>
                  <a:spcPts val="135"/>
                </a:spcBef>
                <a:spcAft>
                  <a:spcPts val="0"/>
                </a:spcAft>
                <a:buClr>
                  <a:srgbClr val="000000"/>
                </a:buClr>
                <a:buSzPts val="1000"/>
                <a:buFont typeface="EB Garamond"/>
                <a:buChar char="•"/>
              </a:pPr>
              <a:r>
                <a:rPr lang="en-CA" sz="1000">
                  <a:latin typeface="EB Garamond"/>
                  <a:ea typeface="EB Garamond"/>
                  <a:cs typeface="EB Garamond"/>
                  <a:sym typeface="EB Garamond"/>
                </a:rPr>
                <a:t>The price contributing factor differ significantly across the </a:t>
              </a:r>
              <a:r>
                <a:rPr lang="en-CA" sz="1000">
                  <a:solidFill>
                    <a:schemeClr val="dk1"/>
                  </a:solidFill>
                  <a:latin typeface="EB Garamond"/>
                  <a:ea typeface="EB Garamond"/>
                  <a:cs typeface="EB Garamond"/>
                  <a:sym typeface="EB Garamond"/>
                </a:rPr>
                <a:t>n</a:t>
              </a:r>
              <a:r>
                <a:rPr lang="en-CA" sz="1000">
                  <a:solidFill>
                    <a:schemeClr val="dk1"/>
                  </a:solidFill>
                  <a:latin typeface="EB Garamond"/>
                  <a:ea typeface="EB Garamond"/>
                  <a:cs typeface="EB Garamond"/>
                  <a:sym typeface="EB Garamond"/>
                </a:rPr>
                <a:t>eighborhoods </a:t>
              </a:r>
              <a:r>
                <a:rPr lang="en-CA" sz="1000">
                  <a:latin typeface="EB Garamond"/>
                  <a:ea typeface="EB Garamond"/>
                  <a:cs typeface="EB Garamond"/>
                  <a:sym typeface="EB Garamond"/>
                </a:rPr>
                <a:t> because of the variation in neighborhoods types.</a:t>
              </a:r>
              <a:endParaRPr sz="1500">
                <a:latin typeface="EB Garamond"/>
                <a:ea typeface="EB Garamond"/>
                <a:cs typeface="EB Garamond"/>
                <a:sym typeface="EB Garamond"/>
              </a:endParaRPr>
            </a:p>
          </p:txBody>
        </p:sp>
        <p:sp>
          <p:nvSpPr>
            <p:cNvPr id="151" name="Google Shape;151;p22"/>
            <p:cNvSpPr/>
            <p:nvPr/>
          </p:nvSpPr>
          <p:spPr>
            <a:xfrm>
              <a:off x="3536295" y="776293"/>
              <a:ext cx="1550309" cy="577828"/>
            </a:xfrm>
            <a:prstGeom prst="rect">
              <a:avLst/>
            </a:prstGeom>
            <a:gradFill>
              <a:gsLst>
                <a:gs pos="0">
                  <a:srgbClr val="7EB55F"/>
                </a:gs>
                <a:gs pos="50000">
                  <a:srgbClr val="6EB03F"/>
                </a:gs>
                <a:gs pos="100000">
                  <a:srgbClr val="5F9F34"/>
                </a:gs>
              </a:gsLst>
              <a:lin ang="5400000" scaled="0"/>
            </a:gradFill>
            <a:ln cap="flat" cmpd="sng" w="9525">
              <a:solidFill>
                <a:srgbClr val="6FAB46"/>
              </a:solidFill>
              <a:prstDash val="solid"/>
              <a:miter lim="800000"/>
              <a:headEnd len="sm" w="sm" type="none"/>
              <a:tailEnd len="sm" w="sm" type="none"/>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txBox="1"/>
            <p:nvPr/>
          </p:nvSpPr>
          <p:spPr>
            <a:xfrm>
              <a:off x="3536295" y="776293"/>
              <a:ext cx="1550309" cy="577828"/>
            </a:xfrm>
            <a:prstGeom prst="rect">
              <a:avLst/>
            </a:prstGeom>
            <a:noFill/>
            <a:ln>
              <a:noFill/>
            </a:ln>
          </p:spPr>
          <p:txBody>
            <a:bodyPr anchorCtr="0" anchor="ctr" bIns="36575" lIns="64000" spcFirstLastPara="1" rIns="64000" wrap="square" tIns="36575">
              <a:noAutofit/>
            </a:bodyPr>
            <a:lstStyle/>
            <a:p>
              <a:pPr indent="0" lvl="0" marL="0" marR="0" rtl="0" algn="ctr">
                <a:lnSpc>
                  <a:spcPct val="90000"/>
                </a:lnSpc>
                <a:spcBef>
                  <a:spcPts val="0"/>
                </a:spcBef>
                <a:spcAft>
                  <a:spcPts val="0"/>
                </a:spcAft>
                <a:buClr>
                  <a:srgbClr val="000000"/>
                </a:buClr>
                <a:buSzPts val="900"/>
                <a:buFont typeface="Arial"/>
                <a:buNone/>
              </a:pPr>
              <a:r>
                <a:rPr lang="en-CA" sz="1100">
                  <a:solidFill>
                    <a:schemeClr val="lt1"/>
                  </a:solidFill>
                  <a:latin typeface="EB Garamond"/>
                  <a:ea typeface="EB Garamond"/>
                  <a:cs typeface="EB Garamond"/>
                  <a:sym typeface="EB Garamond"/>
                </a:rPr>
                <a:t>Popular neighborhood </a:t>
              </a:r>
              <a:r>
                <a:rPr lang="en-CA" sz="1100">
                  <a:solidFill>
                    <a:schemeClr val="lt1"/>
                  </a:solidFill>
                  <a:latin typeface="EB Garamond"/>
                  <a:ea typeface="EB Garamond"/>
                  <a:cs typeface="EB Garamond"/>
                  <a:sym typeface="EB Garamond"/>
                </a:rPr>
                <a:t>comparison with Number of listings, Average Price, Review Scores</a:t>
              </a:r>
              <a:endParaRPr sz="1600">
                <a:latin typeface="EB Garamond"/>
                <a:ea typeface="EB Garamond"/>
                <a:cs typeface="EB Garamond"/>
                <a:sym typeface="EB Garamond"/>
              </a:endParaRPr>
            </a:p>
          </p:txBody>
        </p:sp>
        <p:sp>
          <p:nvSpPr>
            <p:cNvPr id="153" name="Google Shape;153;p22"/>
            <p:cNvSpPr/>
            <p:nvPr/>
          </p:nvSpPr>
          <p:spPr>
            <a:xfrm>
              <a:off x="3536295" y="1354121"/>
              <a:ext cx="1550309" cy="1145694"/>
            </a:xfrm>
            <a:prstGeom prst="rect">
              <a:avLst/>
            </a:prstGeom>
            <a:solidFill>
              <a:srgbClr val="D3E1CC">
                <a:alpha val="89803"/>
              </a:srgbClr>
            </a:solidFill>
            <a:ln cap="flat" cmpd="sng" w="9525">
              <a:solidFill>
                <a:srgbClr val="D3E1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txBox="1"/>
            <p:nvPr/>
          </p:nvSpPr>
          <p:spPr>
            <a:xfrm>
              <a:off x="3536295" y="1354121"/>
              <a:ext cx="1550309" cy="1145694"/>
            </a:xfrm>
            <a:prstGeom prst="rect">
              <a:avLst/>
            </a:prstGeom>
            <a:noFill/>
            <a:ln>
              <a:noFill/>
            </a:ln>
          </p:spPr>
          <p:txBody>
            <a:bodyPr anchorCtr="0" anchor="t" bIns="72000" lIns="48000" spcFirstLastPara="1" rIns="64000" wrap="square" tIns="48000">
              <a:noAutofit/>
            </a:bodyPr>
            <a:lstStyle/>
            <a:p>
              <a:pPr indent="-63500" lvl="1" marL="57150" marR="0" rtl="0" algn="l">
                <a:lnSpc>
                  <a:spcPct val="90000"/>
                </a:lnSpc>
                <a:spcBef>
                  <a:spcPts val="0"/>
                </a:spcBef>
                <a:spcAft>
                  <a:spcPts val="0"/>
                </a:spcAft>
                <a:buClr>
                  <a:srgbClr val="000000"/>
                </a:buClr>
                <a:buSzPts val="1000"/>
                <a:buFont typeface="EB Garamond"/>
                <a:buChar char="•"/>
              </a:pPr>
              <a:r>
                <a:rPr lang="en-CA" sz="1000">
                  <a:latin typeface="EB Garamond"/>
                  <a:ea typeface="EB Garamond"/>
                  <a:cs typeface="EB Garamond"/>
                  <a:sym typeface="EB Garamond"/>
                </a:rPr>
                <a:t>Neighborhood with fewer listings have higher average listing price and review scored below median.</a:t>
              </a:r>
              <a:endParaRPr i="0" sz="1000" u="none" cap="none" strike="noStrike">
                <a:solidFill>
                  <a:srgbClr val="000000"/>
                </a:solidFill>
                <a:latin typeface="EB Garamond"/>
                <a:ea typeface="EB Garamond"/>
                <a:cs typeface="EB Garamond"/>
                <a:sym typeface="EB Garamond"/>
              </a:endParaRPr>
            </a:p>
            <a:p>
              <a:pPr indent="0" lvl="0" marL="914400" marR="0" rtl="0" algn="l">
                <a:lnSpc>
                  <a:spcPct val="90000"/>
                </a:lnSpc>
                <a:spcBef>
                  <a:spcPts val="0"/>
                </a:spcBef>
                <a:spcAft>
                  <a:spcPts val="0"/>
                </a:spcAft>
                <a:buNone/>
              </a:pPr>
              <a:r>
                <a:t/>
              </a:r>
              <a:endParaRPr sz="1000">
                <a:latin typeface="EB Garamond"/>
                <a:ea typeface="EB Garamond"/>
                <a:cs typeface="EB Garamond"/>
                <a:sym typeface="EB Garamond"/>
              </a:endParaRPr>
            </a:p>
            <a:p>
              <a:pPr indent="-63500" lvl="1" marL="57150" marR="0" rtl="0" algn="l">
                <a:lnSpc>
                  <a:spcPct val="90000"/>
                </a:lnSpc>
                <a:spcBef>
                  <a:spcPts val="0"/>
                </a:spcBef>
                <a:spcAft>
                  <a:spcPts val="0"/>
                </a:spcAft>
                <a:buClr>
                  <a:srgbClr val="000000"/>
                </a:buClr>
                <a:buSzPts val="1000"/>
                <a:buFont typeface="EB Garamond"/>
                <a:buChar char="•"/>
              </a:pPr>
              <a:r>
                <a:rPr lang="en-CA" sz="1000">
                  <a:solidFill>
                    <a:schemeClr val="dk1"/>
                  </a:solidFill>
                  <a:latin typeface="EB Garamond"/>
                  <a:ea typeface="EB Garamond"/>
                  <a:cs typeface="EB Garamond"/>
                  <a:sym typeface="EB Garamond"/>
                </a:rPr>
                <a:t>Neighborhood with higher listings have lower average listing price and reviewed scored above median.</a:t>
              </a:r>
              <a:endParaRPr sz="1000">
                <a:latin typeface="EB Garamond"/>
                <a:ea typeface="EB Garamond"/>
                <a:cs typeface="EB Garamond"/>
                <a:sym typeface="EB Garamon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pic>
        <p:nvPicPr>
          <p:cNvPr descr="A picture containing text, outdoor, crowd&#10;&#10;Description automatically generated" id="159" name="Google Shape;159;p23"/>
          <p:cNvPicPr preferRelativeResize="0"/>
          <p:nvPr/>
        </p:nvPicPr>
        <p:blipFill rotWithShape="1">
          <a:blip r:embed="rId3">
            <a:alphaModFix amt="35000"/>
          </a:blip>
          <a:srcRect b="5761" l="0" r="0" t="9652"/>
          <a:stretch/>
        </p:blipFill>
        <p:spPr>
          <a:xfrm>
            <a:off x="20" y="10"/>
            <a:ext cx="9143980" cy="5143490"/>
          </a:xfrm>
          <a:prstGeom prst="rect">
            <a:avLst/>
          </a:prstGeom>
          <a:noFill/>
          <a:ln>
            <a:noFill/>
          </a:ln>
        </p:spPr>
      </p:pic>
      <p:sp>
        <p:nvSpPr>
          <p:cNvPr id="160" name="Google Shape;160;p23"/>
          <p:cNvSpPr/>
          <p:nvPr/>
        </p:nvSpPr>
        <p:spPr>
          <a:xfrm>
            <a:off x="241198" y="240005"/>
            <a:ext cx="8661600" cy="4663500"/>
          </a:xfrm>
          <a:prstGeom prst="rect">
            <a:avLst/>
          </a:prstGeom>
          <a:solidFill>
            <a:schemeClr val="lt2">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1" name="Google Shape;161;p23"/>
          <p:cNvSpPr txBox="1"/>
          <p:nvPr>
            <p:ph type="ctrTitle"/>
          </p:nvPr>
        </p:nvSpPr>
        <p:spPr>
          <a:xfrm>
            <a:off x="448250" y="799400"/>
            <a:ext cx="2871900" cy="3544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2800"/>
              <a:buFont typeface="Arial"/>
              <a:buNone/>
            </a:pPr>
            <a:r>
              <a:rPr b="1" lang="en-CA">
                <a:solidFill>
                  <a:srgbClr val="262626"/>
                </a:solidFill>
                <a:latin typeface="EB Garamond"/>
                <a:ea typeface="EB Garamond"/>
                <a:cs typeface="EB Garamond"/>
                <a:sym typeface="EB Garamond"/>
              </a:rPr>
              <a:t>Data Exploration  The ETL Process</a:t>
            </a:r>
            <a:endParaRPr>
              <a:solidFill>
                <a:srgbClr val="262626"/>
              </a:solidFill>
              <a:latin typeface="EB Garamond"/>
              <a:ea typeface="EB Garamond"/>
              <a:cs typeface="EB Garamond"/>
              <a:sym typeface="EB Garamond"/>
            </a:endParaRPr>
          </a:p>
          <a:p>
            <a:pPr indent="0" lvl="0" marL="0" rtl="0" algn="r">
              <a:lnSpc>
                <a:spcPct val="90000"/>
              </a:lnSpc>
              <a:spcBef>
                <a:spcPts val="0"/>
              </a:spcBef>
              <a:spcAft>
                <a:spcPts val="0"/>
              </a:spcAft>
              <a:buClr>
                <a:schemeClr val="dk1"/>
              </a:buClr>
              <a:buSzPts val="2800"/>
              <a:buFont typeface="Arial"/>
              <a:buNone/>
            </a:pPr>
            <a:r>
              <a:t/>
            </a:r>
            <a:endParaRPr b="1" sz="3000"/>
          </a:p>
        </p:txBody>
      </p:sp>
      <p:cxnSp>
        <p:nvCxnSpPr>
          <p:cNvPr id="162" name="Google Shape;162;p23"/>
          <p:cNvCxnSpPr/>
          <p:nvPr/>
        </p:nvCxnSpPr>
        <p:spPr>
          <a:xfrm>
            <a:off x="3490029" y="1714500"/>
            <a:ext cx="0" cy="1714500"/>
          </a:xfrm>
          <a:prstGeom prst="straightConnector1">
            <a:avLst/>
          </a:prstGeom>
          <a:noFill/>
          <a:ln cap="flat" cmpd="sng" w="19050">
            <a:solidFill>
              <a:srgbClr val="262626"/>
            </a:solidFill>
            <a:prstDash val="solid"/>
            <a:miter lim="800000"/>
            <a:headEnd len="sm" w="sm" type="none"/>
            <a:tailEnd len="sm" w="sm" type="none"/>
          </a:ln>
        </p:spPr>
      </p:cxnSp>
      <p:grpSp>
        <p:nvGrpSpPr>
          <p:cNvPr id="163" name="Google Shape;163;p23"/>
          <p:cNvGrpSpPr/>
          <p:nvPr/>
        </p:nvGrpSpPr>
        <p:grpSpPr>
          <a:xfrm>
            <a:off x="3727260" y="1285037"/>
            <a:ext cx="5033242" cy="3322617"/>
            <a:chOff x="0" y="587"/>
            <a:chExt cx="5033242" cy="3322617"/>
          </a:xfrm>
        </p:grpSpPr>
        <p:sp>
          <p:nvSpPr>
            <p:cNvPr id="164" name="Google Shape;164;p23"/>
            <p:cNvSpPr/>
            <p:nvPr/>
          </p:nvSpPr>
          <p:spPr>
            <a:xfrm>
              <a:off x="0" y="2501994"/>
              <a:ext cx="1258310" cy="821210"/>
            </a:xfrm>
            <a:prstGeom prst="rect">
              <a:avLst/>
            </a:prstGeom>
            <a:gradFill>
              <a:gsLst>
                <a:gs pos="0">
                  <a:srgbClr val="F08B54"/>
                </a:gs>
                <a:gs pos="50000">
                  <a:srgbClr val="F67A26"/>
                </a:gs>
                <a:gs pos="100000">
                  <a:srgbClr val="E36A18"/>
                </a:gs>
              </a:gsLst>
              <a:lin ang="5400000" scaled="0"/>
            </a:gradFill>
            <a:ln cap="flat" cmpd="sng" w="9525">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txBox="1"/>
            <p:nvPr/>
          </p:nvSpPr>
          <p:spPr>
            <a:xfrm>
              <a:off x="0" y="2501994"/>
              <a:ext cx="1258310" cy="821210"/>
            </a:xfrm>
            <a:prstGeom prst="rect">
              <a:avLst/>
            </a:prstGeom>
            <a:noFill/>
            <a:ln>
              <a:noFill/>
            </a:ln>
          </p:spPr>
          <p:txBody>
            <a:bodyPr anchorCtr="0" anchor="ctr" bIns="149350" lIns="89475" spcFirstLastPara="1" rIns="89475" wrap="square" tIns="149350">
              <a:noAutofit/>
            </a:bodyPr>
            <a:lstStyle/>
            <a:p>
              <a:pPr indent="0" lvl="0" marL="0" marR="0" rtl="0" algn="ctr">
                <a:lnSpc>
                  <a:spcPct val="90000"/>
                </a:lnSpc>
                <a:spcBef>
                  <a:spcPts val="0"/>
                </a:spcBef>
                <a:spcAft>
                  <a:spcPts val="0"/>
                </a:spcAft>
                <a:buClr>
                  <a:srgbClr val="000000"/>
                </a:buClr>
                <a:buSzPts val="2100"/>
                <a:buFont typeface="Arial"/>
                <a:buNone/>
              </a:pPr>
              <a:r>
                <a:rPr i="0" lang="en-CA" sz="2000" u="none" cap="none" strike="noStrike">
                  <a:solidFill>
                    <a:schemeClr val="lt1"/>
                  </a:solidFill>
                  <a:latin typeface="EB Garamond"/>
                  <a:ea typeface="EB Garamond"/>
                  <a:cs typeface="EB Garamond"/>
                  <a:sym typeface="EB Garamond"/>
                </a:rPr>
                <a:t>Load</a:t>
              </a:r>
              <a:endParaRPr sz="1300">
                <a:latin typeface="EB Garamond"/>
                <a:ea typeface="EB Garamond"/>
                <a:cs typeface="EB Garamond"/>
                <a:sym typeface="EB Garamond"/>
              </a:endParaRPr>
            </a:p>
          </p:txBody>
        </p:sp>
        <p:sp>
          <p:nvSpPr>
            <p:cNvPr id="166" name="Google Shape;166;p23"/>
            <p:cNvSpPr/>
            <p:nvPr/>
          </p:nvSpPr>
          <p:spPr>
            <a:xfrm>
              <a:off x="1258310" y="2501994"/>
              <a:ext cx="3774932" cy="821210"/>
            </a:xfrm>
            <a:prstGeom prst="rect">
              <a:avLst/>
            </a:prstGeom>
            <a:solidFill>
              <a:srgbClr val="F7D5CB">
                <a:alpha val="89803"/>
              </a:srgbClr>
            </a:solidFill>
            <a:ln cap="flat" cmpd="sng" w="9525">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txBox="1"/>
            <p:nvPr/>
          </p:nvSpPr>
          <p:spPr>
            <a:xfrm>
              <a:off x="1258310" y="2501994"/>
              <a:ext cx="3774932" cy="821210"/>
            </a:xfrm>
            <a:prstGeom prst="rect">
              <a:avLst/>
            </a:prstGeom>
            <a:noFill/>
            <a:ln>
              <a:noFill/>
            </a:ln>
          </p:spPr>
          <p:txBody>
            <a:bodyPr anchorCtr="0" anchor="ctr" bIns="152400" lIns="76550" spcFirstLastPara="1" rIns="76550" wrap="square" tIns="152400">
              <a:noAutofit/>
            </a:bodyPr>
            <a:lstStyle/>
            <a:p>
              <a:pPr indent="0" lvl="0" marL="0" marR="0" rtl="0" algn="l">
                <a:lnSpc>
                  <a:spcPct val="90000"/>
                </a:lnSpc>
                <a:spcBef>
                  <a:spcPts val="0"/>
                </a:spcBef>
                <a:spcAft>
                  <a:spcPts val="0"/>
                </a:spcAft>
                <a:buClr>
                  <a:srgbClr val="000000"/>
                </a:buClr>
                <a:buSzPts val="1200"/>
                <a:buFont typeface="Arial"/>
                <a:buNone/>
              </a:pPr>
              <a:r>
                <a:rPr i="0" lang="en-CA" sz="1500" u="none" cap="none" strike="noStrike">
                  <a:solidFill>
                    <a:srgbClr val="000000"/>
                  </a:solidFill>
                  <a:latin typeface="EB Garamond"/>
                  <a:ea typeface="EB Garamond"/>
                  <a:cs typeface="EB Garamond"/>
                  <a:sym typeface="EB Garamond"/>
                </a:rPr>
                <a:t>Load the data by writing it into PostgresSQL, </a:t>
              </a:r>
              <a:r>
                <a:rPr lang="en-CA" sz="1500">
                  <a:solidFill>
                    <a:schemeClr val="dk1"/>
                  </a:solidFill>
                  <a:latin typeface="EB Garamond"/>
                  <a:ea typeface="EB Garamond"/>
                  <a:cs typeface="EB Garamond"/>
                  <a:sym typeface="EB Garamond"/>
                </a:rPr>
                <a:t>two tables were created to house the datasets.</a:t>
              </a:r>
              <a:r>
                <a:rPr i="0" lang="en-CA" sz="1500" u="none" cap="none" strike="noStrike">
                  <a:solidFill>
                    <a:srgbClr val="000000"/>
                  </a:solidFill>
                  <a:latin typeface="EB Garamond"/>
                  <a:ea typeface="EB Garamond"/>
                  <a:cs typeface="EB Garamond"/>
                  <a:sym typeface="EB Garamond"/>
                </a:rPr>
                <a:t> </a:t>
              </a:r>
              <a:endParaRPr sz="1700">
                <a:latin typeface="EB Garamond"/>
                <a:ea typeface="EB Garamond"/>
                <a:cs typeface="EB Garamond"/>
                <a:sym typeface="EB Garamond"/>
              </a:endParaRPr>
            </a:p>
          </p:txBody>
        </p:sp>
        <p:sp>
          <p:nvSpPr>
            <p:cNvPr id="168" name="Google Shape;168;p23"/>
            <p:cNvSpPr/>
            <p:nvPr/>
          </p:nvSpPr>
          <p:spPr>
            <a:xfrm rot="10800000">
              <a:off x="0" y="1251290"/>
              <a:ext cx="1258310" cy="1263021"/>
            </a:xfrm>
            <a:prstGeom prst="upArrowCallout">
              <a:avLst>
                <a:gd fmla="val 5000" name="adj1"/>
                <a:gd fmla="val 10000" name="adj2"/>
                <a:gd fmla="val 15000" name="adj3"/>
                <a:gd fmla="val 64977" name="adj4"/>
              </a:avLst>
            </a:prstGeom>
            <a:gradFill>
              <a:gsLst>
                <a:gs pos="0">
                  <a:srgbClr val="CA8D7E"/>
                </a:gs>
                <a:gs pos="50000">
                  <a:srgbClr val="C77C69"/>
                </a:gs>
                <a:gs pos="100000">
                  <a:srgbClr val="B56A57"/>
                </a:gs>
              </a:gsLst>
              <a:lin ang="5400000" scaled="0"/>
            </a:gradFill>
            <a:ln cap="flat" cmpd="sng" w="9525">
              <a:solidFill>
                <a:srgbClr val="C47F6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txBox="1"/>
            <p:nvPr/>
          </p:nvSpPr>
          <p:spPr>
            <a:xfrm>
              <a:off x="0" y="1251290"/>
              <a:ext cx="1258200" cy="821100"/>
            </a:xfrm>
            <a:prstGeom prst="rect">
              <a:avLst/>
            </a:prstGeom>
            <a:noFill/>
            <a:ln>
              <a:noFill/>
            </a:ln>
          </p:spPr>
          <p:txBody>
            <a:bodyPr anchorCtr="0" anchor="ctr" bIns="149350" lIns="89475" spcFirstLastPara="1" rIns="89475" wrap="square" tIns="149350">
              <a:noAutofit/>
            </a:bodyPr>
            <a:lstStyle/>
            <a:p>
              <a:pPr indent="0" lvl="0" marL="0" marR="0" rtl="0" algn="ctr">
                <a:lnSpc>
                  <a:spcPct val="90000"/>
                </a:lnSpc>
                <a:spcBef>
                  <a:spcPts val="0"/>
                </a:spcBef>
                <a:spcAft>
                  <a:spcPts val="0"/>
                </a:spcAft>
                <a:buClr>
                  <a:srgbClr val="000000"/>
                </a:buClr>
                <a:buSzPts val="2100"/>
                <a:buFont typeface="Arial"/>
                <a:buNone/>
              </a:pPr>
              <a:r>
                <a:rPr i="0" lang="en-CA" sz="2000" u="none" cap="none" strike="noStrike">
                  <a:solidFill>
                    <a:schemeClr val="lt1"/>
                  </a:solidFill>
                  <a:latin typeface="EB Garamond"/>
                  <a:ea typeface="EB Garamond"/>
                  <a:cs typeface="EB Garamond"/>
                  <a:sym typeface="EB Garamond"/>
                </a:rPr>
                <a:t>Transform</a:t>
              </a:r>
              <a:endParaRPr i="0" sz="2000" u="none" cap="none" strike="noStrike">
                <a:solidFill>
                  <a:schemeClr val="lt1"/>
                </a:solidFill>
                <a:latin typeface="EB Garamond"/>
                <a:ea typeface="EB Garamond"/>
                <a:cs typeface="EB Garamond"/>
                <a:sym typeface="EB Garamond"/>
              </a:endParaRPr>
            </a:p>
          </p:txBody>
        </p:sp>
        <p:sp>
          <p:nvSpPr>
            <p:cNvPr id="170" name="Google Shape;170;p23"/>
            <p:cNvSpPr/>
            <p:nvPr/>
          </p:nvSpPr>
          <p:spPr>
            <a:xfrm>
              <a:off x="1258310" y="1251290"/>
              <a:ext cx="3774932" cy="820963"/>
            </a:xfrm>
            <a:prstGeom prst="rect">
              <a:avLst/>
            </a:prstGeom>
            <a:solidFill>
              <a:srgbClr val="EBD6D4">
                <a:alpha val="89803"/>
              </a:srgbClr>
            </a:solidFill>
            <a:ln cap="flat" cmpd="sng" w="9525">
              <a:solidFill>
                <a:srgbClr val="EBD6D4">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txBox="1"/>
            <p:nvPr/>
          </p:nvSpPr>
          <p:spPr>
            <a:xfrm>
              <a:off x="1258310" y="1251290"/>
              <a:ext cx="3774932" cy="820963"/>
            </a:xfrm>
            <a:prstGeom prst="rect">
              <a:avLst/>
            </a:prstGeom>
            <a:noFill/>
            <a:ln>
              <a:noFill/>
            </a:ln>
          </p:spPr>
          <p:txBody>
            <a:bodyPr anchorCtr="0" anchor="ctr" bIns="152400" lIns="76550" spcFirstLastPara="1" rIns="76550" wrap="square" tIns="152400">
              <a:noAutofit/>
            </a:bodyPr>
            <a:lstStyle/>
            <a:p>
              <a:pPr indent="0" lvl="0" marL="0" marR="0" rtl="0" algn="l">
                <a:lnSpc>
                  <a:spcPct val="90000"/>
                </a:lnSpc>
                <a:spcBef>
                  <a:spcPts val="0"/>
                </a:spcBef>
                <a:spcAft>
                  <a:spcPts val="0"/>
                </a:spcAft>
                <a:buClr>
                  <a:srgbClr val="000000"/>
                </a:buClr>
                <a:buSzPts val="1200"/>
                <a:buFont typeface="Arial"/>
                <a:buNone/>
              </a:pPr>
              <a:r>
                <a:rPr i="0" lang="en-CA" sz="1500" u="none" cap="none" strike="noStrike">
                  <a:solidFill>
                    <a:srgbClr val="000000"/>
                  </a:solidFill>
                  <a:latin typeface="EB Garamond"/>
                  <a:ea typeface="EB Garamond"/>
                  <a:cs typeface="EB Garamond"/>
                  <a:sym typeface="EB Garamond"/>
                </a:rPr>
                <a:t>Transform data, removing null values and unnecessary columns, and joining datasets.</a:t>
              </a:r>
              <a:r>
                <a:rPr lang="en-CA" sz="1500">
                  <a:latin typeface="EB Garamond"/>
                  <a:ea typeface="EB Garamond"/>
                  <a:cs typeface="EB Garamond"/>
                  <a:sym typeface="EB Garamond"/>
                </a:rPr>
                <a:t> </a:t>
              </a:r>
              <a:endParaRPr sz="1700">
                <a:latin typeface="EB Garamond"/>
                <a:ea typeface="EB Garamond"/>
                <a:cs typeface="EB Garamond"/>
                <a:sym typeface="EB Garamond"/>
              </a:endParaRPr>
            </a:p>
          </p:txBody>
        </p:sp>
        <p:sp>
          <p:nvSpPr>
            <p:cNvPr id="172" name="Google Shape;172;p23"/>
            <p:cNvSpPr/>
            <p:nvPr/>
          </p:nvSpPr>
          <p:spPr>
            <a:xfrm rot="10800000">
              <a:off x="0" y="587"/>
              <a:ext cx="1258310" cy="1263021"/>
            </a:xfrm>
            <a:prstGeom prst="upArrowCallout">
              <a:avLst>
                <a:gd fmla="val 5000" name="adj1"/>
                <a:gd fmla="val 10000" name="adj2"/>
                <a:gd fmla="val 15000" name="adj3"/>
                <a:gd fmla="val 64977" name="adj4"/>
              </a:avLst>
            </a:prstGeom>
            <a:gradFill>
              <a:gsLst>
                <a:gs pos="0">
                  <a:srgbClr val="AEAEAE"/>
                </a:gs>
                <a:gs pos="50000">
                  <a:srgbClr val="A4A4A4"/>
                </a:gs>
                <a:gs pos="100000">
                  <a:srgbClr val="909090"/>
                </a:gs>
              </a:gsLst>
              <a:lin ang="5400000" scaled="0"/>
            </a:gradFill>
            <a:ln cap="flat" cmpd="sng" w="9525">
              <a:solidFill>
                <a:srgbClr val="A4A4A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txBox="1"/>
            <p:nvPr/>
          </p:nvSpPr>
          <p:spPr>
            <a:xfrm>
              <a:off x="0" y="587"/>
              <a:ext cx="1258310" cy="820963"/>
            </a:xfrm>
            <a:prstGeom prst="rect">
              <a:avLst/>
            </a:prstGeom>
            <a:noFill/>
            <a:ln>
              <a:noFill/>
            </a:ln>
          </p:spPr>
          <p:txBody>
            <a:bodyPr anchorCtr="0" anchor="ctr" bIns="149350" lIns="89475" spcFirstLastPara="1" rIns="89475" wrap="square" tIns="149350">
              <a:noAutofit/>
            </a:bodyPr>
            <a:lstStyle/>
            <a:p>
              <a:pPr indent="0" lvl="0" marL="0" marR="0" rtl="0" algn="ctr">
                <a:lnSpc>
                  <a:spcPct val="90000"/>
                </a:lnSpc>
                <a:spcBef>
                  <a:spcPts val="0"/>
                </a:spcBef>
                <a:spcAft>
                  <a:spcPts val="0"/>
                </a:spcAft>
                <a:buClr>
                  <a:srgbClr val="000000"/>
                </a:buClr>
                <a:buSzPts val="2100"/>
                <a:buFont typeface="Arial"/>
                <a:buNone/>
              </a:pPr>
              <a:r>
                <a:rPr b="1" i="0" lang="en-CA" sz="2000" u="none" cap="none" strike="noStrike">
                  <a:solidFill>
                    <a:schemeClr val="lt1"/>
                  </a:solidFill>
                  <a:latin typeface="EB Garamond"/>
                  <a:ea typeface="EB Garamond"/>
                  <a:cs typeface="EB Garamond"/>
                  <a:sym typeface="EB Garamond"/>
                </a:rPr>
                <a:t>Extract</a:t>
              </a:r>
              <a:endParaRPr i="0" sz="2000" u="none" cap="none" strike="noStrike">
                <a:solidFill>
                  <a:schemeClr val="lt1"/>
                </a:solidFill>
                <a:latin typeface="EB Garamond"/>
                <a:ea typeface="EB Garamond"/>
                <a:cs typeface="EB Garamond"/>
                <a:sym typeface="EB Garamond"/>
              </a:endParaRPr>
            </a:p>
          </p:txBody>
        </p:sp>
        <p:sp>
          <p:nvSpPr>
            <p:cNvPr id="174" name="Google Shape;174;p23"/>
            <p:cNvSpPr/>
            <p:nvPr/>
          </p:nvSpPr>
          <p:spPr>
            <a:xfrm>
              <a:off x="1258310" y="587"/>
              <a:ext cx="3774932" cy="820963"/>
            </a:xfrm>
            <a:prstGeom prst="rect">
              <a:avLst/>
            </a:prstGeom>
            <a:solidFill>
              <a:srgbClr val="DFDFDF">
                <a:alpha val="89803"/>
              </a:srgbClr>
            </a:solidFill>
            <a:ln cap="flat" cmpd="sng" w="9525">
              <a:solidFill>
                <a:srgbClr val="DFD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txBox="1"/>
            <p:nvPr/>
          </p:nvSpPr>
          <p:spPr>
            <a:xfrm>
              <a:off x="1258310" y="587"/>
              <a:ext cx="3774932" cy="820963"/>
            </a:xfrm>
            <a:prstGeom prst="rect">
              <a:avLst/>
            </a:prstGeom>
            <a:noFill/>
            <a:ln>
              <a:noFill/>
            </a:ln>
          </p:spPr>
          <p:txBody>
            <a:bodyPr anchorCtr="0" anchor="ctr" bIns="152400" lIns="76550" spcFirstLastPara="1" rIns="76550" wrap="square" tIns="152400">
              <a:noAutofit/>
            </a:bodyPr>
            <a:lstStyle/>
            <a:p>
              <a:pPr indent="0" lvl="0" marL="0" marR="0" rtl="0" algn="l">
                <a:lnSpc>
                  <a:spcPct val="90000"/>
                </a:lnSpc>
                <a:spcBef>
                  <a:spcPts val="0"/>
                </a:spcBef>
                <a:spcAft>
                  <a:spcPts val="0"/>
                </a:spcAft>
                <a:buClr>
                  <a:schemeClr val="dk1"/>
                </a:buClr>
                <a:buSzPts val="1100"/>
                <a:buFont typeface="Arial"/>
                <a:buNone/>
              </a:pPr>
              <a:r>
                <a:rPr lang="en-CA" sz="1550">
                  <a:solidFill>
                    <a:schemeClr val="dk1"/>
                  </a:solidFill>
                  <a:latin typeface="EB Garamond"/>
                  <a:ea typeface="EB Garamond"/>
                  <a:cs typeface="EB Garamond"/>
                  <a:sym typeface="EB Garamond"/>
                </a:rPr>
                <a:t>Two datasets containing AirBnB listings and Reviews were obtained from Kaggle.  </a:t>
              </a:r>
              <a:r>
                <a:rPr lang="en-CA" sz="1500">
                  <a:solidFill>
                    <a:schemeClr val="dk1"/>
                  </a:solidFill>
                  <a:latin typeface="EB Garamond"/>
                  <a:ea typeface="EB Garamond"/>
                  <a:cs typeface="EB Garamond"/>
                  <a:sym typeface="EB Garamond"/>
                </a:rPr>
                <a:t>We reviewed the columns in the listings dataset and decided on which to keep.</a:t>
              </a:r>
              <a:endParaRPr sz="1500">
                <a:latin typeface="EB Garamond"/>
                <a:ea typeface="EB Garamond"/>
                <a:cs typeface="EB Garamond"/>
                <a:sym typeface="EB Garamon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24"/>
          <p:cNvSpPr/>
          <p:nvPr/>
        </p:nvSpPr>
        <p:spPr>
          <a:xfrm>
            <a:off x="283551" y="257614"/>
            <a:ext cx="8579094" cy="1383192"/>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81" name="Google Shape;181;p24"/>
          <p:cNvCxnSpPr/>
          <p:nvPr/>
        </p:nvCxnSpPr>
        <p:spPr>
          <a:xfrm>
            <a:off x="1657350" y="1086473"/>
            <a:ext cx="5829300" cy="0"/>
          </a:xfrm>
          <a:prstGeom prst="straightConnector1">
            <a:avLst/>
          </a:prstGeom>
          <a:noFill/>
          <a:ln cap="flat" cmpd="sng" w="22225">
            <a:solidFill>
              <a:srgbClr val="D9D9D9"/>
            </a:solidFill>
            <a:prstDash val="solid"/>
            <a:miter lim="800000"/>
            <a:headEnd len="sm" w="sm" type="none"/>
            <a:tailEnd len="sm" w="sm" type="none"/>
          </a:ln>
        </p:spPr>
      </p:cxnSp>
      <p:pic>
        <p:nvPicPr>
          <p:cNvPr id="182" name="Google Shape;182;p24"/>
          <p:cNvPicPr preferRelativeResize="0"/>
          <p:nvPr/>
        </p:nvPicPr>
        <p:blipFill rotWithShape="1">
          <a:blip r:embed="rId3">
            <a:alphaModFix/>
          </a:blip>
          <a:srcRect b="0" l="0" r="0" t="0"/>
          <a:stretch/>
        </p:blipFill>
        <p:spPr>
          <a:xfrm>
            <a:off x="442059" y="2060025"/>
            <a:ext cx="1495116" cy="690925"/>
          </a:xfrm>
          <a:prstGeom prst="rect">
            <a:avLst/>
          </a:prstGeom>
          <a:noFill/>
          <a:ln>
            <a:noFill/>
          </a:ln>
        </p:spPr>
      </p:pic>
      <p:pic>
        <p:nvPicPr>
          <p:cNvPr descr="A picture containing text, device, gauge&#10;&#10;Description automatically generated" id="183" name="Google Shape;183;p24"/>
          <p:cNvPicPr preferRelativeResize="0"/>
          <p:nvPr/>
        </p:nvPicPr>
        <p:blipFill rotWithShape="1">
          <a:blip r:embed="rId4">
            <a:alphaModFix/>
          </a:blip>
          <a:srcRect b="0" l="0" r="0" t="0"/>
          <a:stretch/>
        </p:blipFill>
        <p:spPr>
          <a:xfrm>
            <a:off x="6908086" y="2136872"/>
            <a:ext cx="1573600" cy="614083"/>
          </a:xfrm>
          <a:prstGeom prst="rect">
            <a:avLst/>
          </a:prstGeom>
          <a:noFill/>
          <a:ln>
            <a:noFill/>
          </a:ln>
        </p:spPr>
      </p:pic>
      <p:sp>
        <p:nvSpPr>
          <p:cNvPr id="184" name="Google Shape;184;p24"/>
          <p:cNvSpPr txBox="1"/>
          <p:nvPr>
            <p:ph type="ctrTitle"/>
          </p:nvPr>
        </p:nvSpPr>
        <p:spPr>
          <a:xfrm>
            <a:off x="394554" y="349933"/>
            <a:ext cx="8354891" cy="69783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3111"/>
              <a:buFont typeface="Arial"/>
              <a:buNone/>
            </a:pPr>
            <a:r>
              <a:rPr lang="en-CA" sz="4100">
                <a:solidFill>
                  <a:srgbClr val="FFFFFF"/>
                </a:solidFill>
                <a:latin typeface="EB Garamond"/>
                <a:ea typeface="EB Garamond"/>
                <a:cs typeface="EB Garamond"/>
                <a:sym typeface="EB Garamond"/>
              </a:rPr>
              <a:t>Database</a:t>
            </a:r>
            <a:endParaRPr>
              <a:latin typeface="EB Garamond"/>
              <a:ea typeface="EB Garamond"/>
              <a:cs typeface="EB Garamond"/>
              <a:sym typeface="EB Garamond"/>
            </a:endParaRPr>
          </a:p>
        </p:txBody>
      </p:sp>
      <p:sp>
        <p:nvSpPr>
          <p:cNvPr id="185" name="Google Shape;185;p24"/>
          <p:cNvSpPr txBox="1"/>
          <p:nvPr>
            <p:ph idx="1" type="subTitle"/>
          </p:nvPr>
        </p:nvSpPr>
        <p:spPr>
          <a:xfrm>
            <a:off x="1143000" y="1144228"/>
            <a:ext cx="6858000" cy="315001"/>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90000"/>
              </a:lnSpc>
              <a:spcBef>
                <a:spcPts val="1000"/>
              </a:spcBef>
              <a:spcAft>
                <a:spcPts val="0"/>
              </a:spcAft>
              <a:buClr>
                <a:schemeClr val="dk1"/>
              </a:buClr>
              <a:buSzPct val="300000"/>
              <a:buNone/>
            </a:pPr>
            <a:r>
              <a:t/>
            </a:r>
            <a:endParaRPr sz="400">
              <a:solidFill>
                <a:srgbClr val="3C7BB6"/>
              </a:solidFill>
              <a:latin typeface="Arial"/>
              <a:ea typeface="Arial"/>
              <a:cs typeface="Arial"/>
              <a:sym typeface="Arial"/>
            </a:endParaRPr>
          </a:p>
          <a:p>
            <a:pPr indent="0" lvl="0" marL="0" rtl="0" algn="ctr">
              <a:lnSpc>
                <a:spcPct val="90000"/>
              </a:lnSpc>
              <a:spcBef>
                <a:spcPts val="1600"/>
              </a:spcBef>
              <a:spcAft>
                <a:spcPts val="600"/>
              </a:spcAft>
              <a:buClr>
                <a:schemeClr val="dk1"/>
              </a:buClr>
              <a:buSzPct val="300000"/>
              <a:buNone/>
            </a:pPr>
            <a:r>
              <a:t/>
            </a:r>
            <a:endParaRPr sz="400">
              <a:solidFill>
                <a:srgbClr val="3C7BB6"/>
              </a:solidFill>
              <a:latin typeface="Arial"/>
              <a:ea typeface="Arial"/>
              <a:cs typeface="Arial"/>
              <a:sym typeface="Arial"/>
            </a:endParaRPr>
          </a:p>
        </p:txBody>
      </p:sp>
      <p:sp>
        <p:nvSpPr>
          <p:cNvPr id="186" name="Google Shape;186;p24"/>
          <p:cNvSpPr txBox="1"/>
          <p:nvPr/>
        </p:nvSpPr>
        <p:spPr>
          <a:xfrm>
            <a:off x="462975" y="2972275"/>
            <a:ext cx="1474200" cy="10929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CA" sz="1300" u="none" cap="none" strike="noStrike">
                <a:solidFill>
                  <a:schemeClr val="dk1"/>
                </a:solidFill>
                <a:latin typeface="EB Garamond"/>
                <a:ea typeface="EB Garamond"/>
                <a:cs typeface="EB Garamond"/>
                <a:sym typeface="EB Garamond"/>
              </a:rPr>
              <a:t>Used postgres by way of pgAdmin as our database to house the tables of data.</a:t>
            </a:r>
            <a:endParaRPr sz="1300">
              <a:latin typeface="EB Garamond"/>
              <a:ea typeface="EB Garamond"/>
              <a:cs typeface="EB Garamond"/>
              <a:sym typeface="EB Garamond"/>
            </a:endParaRPr>
          </a:p>
        </p:txBody>
      </p:sp>
      <p:sp>
        <p:nvSpPr>
          <p:cNvPr id="187" name="Google Shape;187;p24"/>
          <p:cNvSpPr txBox="1"/>
          <p:nvPr/>
        </p:nvSpPr>
        <p:spPr>
          <a:xfrm>
            <a:off x="6908125" y="2972275"/>
            <a:ext cx="1573500" cy="20934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CA" sz="1300">
                <a:solidFill>
                  <a:schemeClr val="dk1"/>
                </a:solidFill>
                <a:latin typeface="EB Garamond"/>
                <a:ea typeface="EB Garamond"/>
                <a:cs typeface="EB Garamond"/>
                <a:sym typeface="EB Garamond"/>
              </a:rPr>
              <a:t>In MongoDB a cluster was created </a:t>
            </a:r>
            <a:r>
              <a:rPr i="0" lang="en-CA" sz="1300" u="none" cap="none" strike="noStrike">
                <a:solidFill>
                  <a:schemeClr val="dk1"/>
                </a:solidFill>
                <a:latin typeface="EB Garamond"/>
                <a:ea typeface="EB Garamond"/>
                <a:cs typeface="EB Garamond"/>
                <a:sym typeface="EB Garamond"/>
              </a:rPr>
              <a:t>to access the data for multiple users.</a:t>
            </a:r>
            <a:endParaRPr i="0" sz="1300" u="none" cap="none" strike="noStrike">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3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chemeClr val="dk1"/>
              </a:buClr>
              <a:buSzPts val="1100"/>
              <a:buFont typeface="Arial"/>
              <a:buNone/>
            </a:pPr>
            <a:r>
              <a:rPr lang="en-CA" sz="1300">
                <a:solidFill>
                  <a:schemeClr val="dk1"/>
                </a:solidFill>
                <a:latin typeface="EB Garamond"/>
                <a:ea typeface="EB Garamond"/>
                <a:cs typeface="EB Garamond"/>
                <a:sym typeface="EB Garamond"/>
              </a:rPr>
              <a:t>The dataset was then imported into a database created on MongoDB, using</a:t>
            </a:r>
            <a:endParaRPr sz="13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SzPts val="1100"/>
              <a:buNone/>
            </a:pPr>
            <a:r>
              <a:rPr lang="en-CA" sz="1300">
                <a:solidFill>
                  <a:schemeClr val="dk1"/>
                </a:solidFill>
                <a:latin typeface="EB Garamond"/>
                <a:ea typeface="EB Garamond"/>
                <a:cs typeface="EB Garamond"/>
                <a:sym typeface="EB Garamond"/>
              </a:rPr>
              <a:t>MongoDB Compass</a:t>
            </a:r>
            <a:endParaRPr sz="1300">
              <a:solidFill>
                <a:schemeClr val="dk1"/>
              </a:solidFill>
              <a:latin typeface="EB Garamond"/>
              <a:ea typeface="EB Garamond"/>
              <a:cs typeface="EB Garamond"/>
              <a:sym typeface="EB Garamond"/>
            </a:endParaRPr>
          </a:p>
        </p:txBody>
      </p:sp>
      <p:pic>
        <p:nvPicPr>
          <p:cNvPr descr="Graphical user interface, table&#10;&#10;Description automatically generated" id="188" name="Google Shape;188;p24"/>
          <p:cNvPicPr preferRelativeResize="0"/>
          <p:nvPr/>
        </p:nvPicPr>
        <p:blipFill rotWithShape="1">
          <a:blip r:embed="rId5">
            <a:alphaModFix/>
          </a:blip>
          <a:srcRect b="0" l="0" r="0" t="0"/>
          <a:stretch/>
        </p:blipFill>
        <p:spPr>
          <a:xfrm>
            <a:off x="2795781" y="1908483"/>
            <a:ext cx="3444366" cy="31229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25"/>
          <p:cNvSpPr/>
          <p:nvPr/>
        </p:nvSpPr>
        <p:spPr>
          <a:xfrm>
            <a:off x="283551" y="257614"/>
            <a:ext cx="8579094" cy="1383192"/>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94" name="Google Shape;194;p25"/>
          <p:cNvCxnSpPr/>
          <p:nvPr/>
        </p:nvCxnSpPr>
        <p:spPr>
          <a:xfrm>
            <a:off x="1657350" y="1086473"/>
            <a:ext cx="5829300" cy="0"/>
          </a:xfrm>
          <a:prstGeom prst="straightConnector1">
            <a:avLst/>
          </a:prstGeom>
          <a:noFill/>
          <a:ln cap="flat" cmpd="sng" w="22225">
            <a:solidFill>
              <a:srgbClr val="D9D9D9"/>
            </a:solidFill>
            <a:prstDash val="solid"/>
            <a:miter lim="800000"/>
            <a:headEnd len="sm" w="sm" type="none"/>
            <a:tailEnd len="sm" w="sm" type="none"/>
          </a:ln>
        </p:spPr>
      </p:cxnSp>
      <p:sp>
        <p:nvSpPr>
          <p:cNvPr id="195" name="Google Shape;195;p25"/>
          <p:cNvSpPr txBox="1"/>
          <p:nvPr>
            <p:ph type="ctrTitle"/>
          </p:nvPr>
        </p:nvSpPr>
        <p:spPr>
          <a:xfrm>
            <a:off x="394554" y="349933"/>
            <a:ext cx="8354891" cy="69783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2800"/>
              <a:buFont typeface="Arial"/>
              <a:buNone/>
            </a:pPr>
            <a:r>
              <a:rPr lang="en-CA" sz="4100">
                <a:solidFill>
                  <a:srgbClr val="FFFFFF"/>
                </a:solidFill>
                <a:latin typeface="EB Garamond"/>
                <a:ea typeface="EB Garamond"/>
                <a:cs typeface="EB Garamond"/>
                <a:sym typeface="EB Garamond"/>
              </a:rPr>
              <a:t>Machine Learning</a:t>
            </a:r>
            <a:endParaRPr sz="4100">
              <a:solidFill>
                <a:srgbClr val="FFFFFF"/>
              </a:solidFill>
              <a:latin typeface="EB Garamond"/>
              <a:ea typeface="EB Garamond"/>
              <a:cs typeface="EB Garamond"/>
              <a:sym typeface="EB Garamond"/>
            </a:endParaRPr>
          </a:p>
        </p:txBody>
      </p:sp>
      <p:sp>
        <p:nvSpPr>
          <p:cNvPr id="196" name="Google Shape;196;p25"/>
          <p:cNvSpPr txBox="1"/>
          <p:nvPr>
            <p:ph idx="1" type="subTitle"/>
          </p:nvPr>
        </p:nvSpPr>
        <p:spPr>
          <a:xfrm>
            <a:off x="1143000" y="1144228"/>
            <a:ext cx="6858000" cy="315001"/>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90000"/>
              </a:lnSpc>
              <a:spcBef>
                <a:spcPts val="1000"/>
              </a:spcBef>
              <a:spcAft>
                <a:spcPts val="0"/>
              </a:spcAft>
              <a:buClr>
                <a:schemeClr val="dk1"/>
              </a:buClr>
              <a:buSzPct val="300000"/>
              <a:buNone/>
            </a:pPr>
            <a:r>
              <a:t/>
            </a:r>
            <a:endParaRPr sz="400">
              <a:solidFill>
                <a:srgbClr val="3C7BB6"/>
              </a:solidFill>
              <a:latin typeface="Arial"/>
              <a:ea typeface="Arial"/>
              <a:cs typeface="Arial"/>
              <a:sym typeface="Arial"/>
            </a:endParaRPr>
          </a:p>
          <a:p>
            <a:pPr indent="0" lvl="0" marL="0" rtl="0" algn="ctr">
              <a:lnSpc>
                <a:spcPct val="90000"/>
              </a:lnSpc>
              <a:spcBef>
                <a:spcPts val="1600"/>
              </a:spcBef>
              <a:spcAft>
                <a:spcPts val="600"/>
              </a:spcAft>
              <a:buClr>
                <a:schemeClr val="dk1"/>
              </a:buClr>
              <a:buSzPct val="300000"/>
              <a:buNone/>
            </a:pPr>
            <a:r>
              <a:t/>
            </a:r>
            <a:endParaRPr sz="400">
              <a:solidFill>
                <a:srgbClr val="3C7BB6"/>
              </a:solidFill>
              <a:latin typeface="Arial"/>
              <a:ea typeface="Arial"/>
              <a:cs typeface="Arial"/>
              <a:sym typeface="Arial"/>
            </a:endParaRPr>
          </a:p>
        </p:txBody>
      </p:sp>
      <p:pic>
        <p:nvPicPr>
          <p:cNvPr descr="Diagram&#10;&#10;Description automatically generated" id="197" name="Google Shape;197;p25"/>
          <p:cNvPicPr preferRelativeResize="0"/>
          <p:nvPr/>
        </p:nvPicPr>
        <p:blipFill rotWithShape="1">
          <a:blip r:embed="rId3">
            <a:alphaModFix/>
          </a:blip>
          <a:srcRect b="0" l="0" r="0" t="0"/>
          <a:stretch/>
        </p:blipFill>
        <p:spPr>
          <a:xfrm>
            <a:off x="1436469" y="1902298"/>
            <a:ext cx="6517886" cy="29982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